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Gelasio" panose="020B0604020202020204" charset="0"/>
      <p:regular r:id="rId12"/>
    </p:embeddedFont>
    <p:embeddedFont>
      <p:font typeface="Gelasio Semi Bold" panose="020B0604020202020204" charset="0"/>
      <p:regular r:id="rId1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33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E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E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F2F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accesc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snotifies.fr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co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37" y="880705"/>
            <a:ext cx="1382078" cy="6788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4037" y="1929884"/>
            <a:ext cx="7415927" cy="4258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Gestes quotidiens adaptés aux élèves éruptifs</a:t>
            </a:r>
            <a:endParaRPr lang="en-US" sz="6700" dirty="0"/>
          </a:p>
        </p:txBody>
      </p:sp>
      <p:sp>
        <p:nvSpPr>
          <p:cNvPr id="5" name="Text 1"/>
          <p:cNvSpPr/>
          <p:nvPr/>
        </p:nvSpPr>
        <p:spPr>
          <a:xfrm>
            <a:off x="864037" y="6558796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Découvrez des stratégies efficaces pour gérer les élèves érutifs et répondre à leurs besoins spécifiques en classe.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2466" y="693539"/>
            <a:ext cx="7779068" cy="121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Comprendre les besoins des élèves éruptifs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2466" y="2423755"/>
            <a:ext cx="438745" cy="438745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" name="Text 2"/>
          <p:cNvSpPr/>
          <p:nvPr/>
        </p:nvSpPr>
        <p:spPr>
          <a:xfrm>
            <a:off x="832842" y="2496860"/>
            <a:ext cx="137993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316117" y="2423755"/>
            <a:ext cx="2704862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Difficulté d'adaptation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316117" y="2845237"/>
            <a:ext cx="7145417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Les élèves éruptifs ont du mal à s'adapter aux changements, ce qui peut perturber leur comportement en classe.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82466" y="3883343"/>
            <a:ext cx="438745" cy="438745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813197" y="3956447"/>
            <a:ext cx="177284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1316117" y="3883343"/>
            <a:ext cx="243744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Besoin de mobilité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316117" y="4304824"/>
            <a:ext cx="7145417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Ces élèves ont souvent besoin de bouger, ce qui peut être difficile à gérer dans un environnement scolaire traditionnel.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682466" y="5342930"/>
            <a:ext cx="438745" cy="438745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0"/>
          <p:cNvSpPr/>
          <p:nvPr/>
        </p:nvSpPr>
        <p:spPr>
          <a:xfrm>
            <a:off x="813673" y="5416034"/>
            <a:ext cx="176212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1316117" y="5342930"/>
            <a:ext cx="243744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Cadre et règles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1316117" y="5764411"/>
            <a:ext cx="7145417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 besoin fort de structure et de règles claires est essentiel pour ces élèves.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682466" y="6490573"/>
            <a:ext cx="438745" cy="438745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14"/>
          <p:cNvSpPr/>
          <p:nvPr/>
        </p:nvSpPr>
        <p:spPr>
          <a:xfrm>
            <a:off x="810577" y="6563678"/>
            <a:ext cx="182404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4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1316117" y="6490573"/>
            <a:ext cx="2546033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Renforcement positif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316117" y="6912054"/>
            <a:ext cx="7145417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Les élèves éruptifs nécessitent des encouragements et une validation constante de leurs efforts.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455" y="617220"/>
            <a:ext cx="7014210" cy="701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Gestion des changements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1106805" y="1767483"/>
            <a:ext cx="30480" cy="5846326"/>
          </a:xfrm>
          <a:prstGeom prst="roundRect">
            <a:avLst>
              <a:gd name="adj" fmla="val 110455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1344037" y="2257068"/>
            <a:ext cx="785455" cy="30480"/>
          </a:xfrm>
          <a:prstGeom prst="roundRect">
            <a:avLst>
              <a:gd name="adj" fmla="val 110455"/>
            </a:avLst>
          </a:prstGeom>
          <a:solidFill>
            <a:srgbClr val="DFBF1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869573" y="2019895"/>
            <a:ext cx="504944" cy="504944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1042571" y="2103953"/>
            <a:ext cx="158829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2356485" y="1991916"/>
            <a:ext cx="2822853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Instaurer des rituels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2356485" y="2477214"/>
            <a:ext cx="11488460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Créer un cadre familier et attendu pour introduire la nouveauté sans perturber les formes comprises.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344037" y="3774758"/>
            <a:ext cx="785455" cy="30480"/>
          </a:xfrm>
          <a:prstGeom prst="roundRect">
            <a:avLst>
              <a:gd name="adj" fmla="val 110455"/>
            </a:avLst>
          </a:prstGeom>
          <a:solidFill>
            <a:srgbClr val="DFBF1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869573" y="3537585"/>
            <a:ext cx="504944" cy="504944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1019949" y="3621643"/>
            <a:ext cx="204073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2356485" y="3509605"/>
            <a:ext cx="4196596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Emploi du temps personnalisé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2356485" y="3994904"/>
            <a:ext cx="11488460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Construire un planning stable, éventuellement allégé ou incluant des sas de décompression.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1344037" y="5292447"/>
            <a:ext cx="785455" cy="30480"/>
          </a:xfrm>
          <a:prstGeom prst="roundRect">
            <a:avLst>
              <a:gd name="adj" fmla="val 110455"/>
            </a:avLst>
          </a:prstGeom>
          <a:solidFill>
            <a:srgbClr val="DFBF1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869573" y="5055275"/>
            <a:ext cx="504944" cy="504944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6" name="Text 14"/>
          <p:cNvSpPr/>
          <p:nvPr/>
        </p:nvSpPr>
        <p:spPr>
          <a:xfrm>
            <a:off x="1020544" y="5139333"/>
            <a:ext cx="202883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2356485" y="5027295"/>
            <a:ext cx="3181826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Signaler les transitions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2356485" y="5512594"/>
            <a:ext cx="11488460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Marquer explicitement le début et la fin des activités pour réduire l'incertitude.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1344037" y="6810137"/>
            <a:ext cx="785455" cy="30480"/>
          </a:xfrm>
          <a:prstGeom prst="roundRect">
            <a:avLst>
              <a:gd name="adj" fmla="val 110455"/>
            </a:avLst>
          </a:prstGeom>
          <a:solidFill>
            <a:srgbClr val="DFBF1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869573" y="6572964"/>
            <a:ext cx="504944" cy="504944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1" name="Text 19"/>
          <p:cNvSpPr/>
          <p:nvPr/>
        </p:nvSpPr>
        <p:spPr>
          <a:xfrm>
            <a:off x="1017091" y="6657023"/>
            <a:ext cx="209907" cy="33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22" name="Text 20"/>
          <p:cNvSpPr/>
          <p:nvPr/>
        </p:nvSpPr>
        <p:spPr>
          <a:xfrm>
            <a:off x="2356485" y="6544985"/>
            <a:ext cx="3042285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Structurer les séances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2356485" y="7030283"/>
            <a:ext cx="11488460" cy="359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Rythmer les étapes de manière supportable mentalement et cognitivement.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203013"/>
            <a:ext cx="9659779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Répondre au besoin de mobilité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59163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Espace personnel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224218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Prévoir un "sas" dans la classe où l'élève peut s'isoler et trouver des activités occupationnelles.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591639"/>
            <a:ext cx="3390067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Placement stratégique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224218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Ne pas isoler l'élève, mais éviter de le placer dans une zone de passage. Le garder proche de l'enseignant pour une intervention rapide.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59163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Gestion des objets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224218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Permettre la manipulation d'objets comme une balle anti-stress. Supprimer les affaires parasites autour de l'élève.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541145"/>
            <a:ext cx="8801219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Établir un cadre et des règles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2806422"/>
            <a:ext cx="6327815" cy="1817608"/>
          </a:xfrm>
          <a:prstGeom prst="roundRect">
            <a:avLst>
              <a:gd name="adj" fmla="val 2037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1110853" y="305323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Cadre rassurant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110853" y="3587115"/>
            <a:ext cx="58341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Créer un environnement de classe contenant et sécurisant pour l'élève.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7438668" y="2806422"/>
            <a:ext cx="6327815" cy="1817608"/>
          </a:xfrm>
          <a:prstGeom prst="roundRect">
            <a:avLst>
              <a:gd name="adj" fmla="val 2037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7685484" y="305323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Règles adaptées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685484" y="3587115"/>
            <a:ext cx="58341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Ajuster les règles aux difficultés de l'élève, en expliquant ces aménagements à la classe.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864037" y="4870847"/>
            <a:ext cx="6327815" cy="1817608"/>
          </a:xfrm>
          <a:prstGeom prst="roundRect">
            <a:avLst>
              <a:gd name="adj" fmla="val 2037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1110853" y="5117663"/>
            <a:ext cx="3339822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Cohérence de l'équipe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110853" y="5651540"/>
            <a:ext cx="58341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S'assurer que toute l'équipe de l'école adopte les mêmes règles pour l'élève.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7438668" y="4870847"/>
            <a:ext cx="6327815" cy="1817608"/>
          </a:xfrm>
          <a:prstGeom prst="roundRect">
            <a:avLst>
              <a:gd name="adj" fmla="val 2037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7685484" y="5117663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Sanctions justes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685484" y="5651540"/>
            <a:ext cx="58341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En cas de transgression, sanctionner l'acte et non la personne. Réintégrer l'élève après réparation.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4743" y="657701"/>
            <a:ext cx="9363313" cy="1437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Renforcements positifs et estime de soi</a:t>
            </a:r>
            <a:endParaRPr lang="en-US" sz="4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43" y="2439591"/>
            <a:ext cx="574834" cy="5748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04743" y="3244334"/>
            <a:ext cx="2874169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Valorisation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804743" y="3741420"/>
            <a:ext cx="4509254" cy="735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Féliciter l'élève pour ses progrès, même minimes, et le respect des règles.</a:t>
            </a:r>
            <a:endParaRPr lang="en-US" sz="18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803" y="2439591"/>
            <a:ext cx="574834" cy="57483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58803" y="3244334"/>
            <a:ext cx="2874169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Récompenses</a:t>
            </a:r>
            <a:endParaRPr lang="en-US" sz="2250" dirty="0"/>
          </a:p>
        </p:txBody>
      </p:sp>
      <p:sp>
        <p:nvSpPr>
          <p:cNvPr id="9" name="Text 4"/>
          <p:cNvSpPr/>
          <p:nvPr/>
        </p:nvSpPr>
        <p:spPr>
          <a:xfrm>
            <a:off x="5658803" y="3741420"/>
            <a:ext cx="4509254" cy="735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Offrir des privilèges comme récompenses pour les comportements adaptés.</a:t>
            </a:r>
            <a:endParaRPr lang="en-US" sz="18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43" y="5166717"/>
            <a:ext cx="574834" cy="57483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04743" y="5971461"/>
            <a:ext cx="2874169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Bienveillance</a:t>
            </a:r>
            <a:endParaRPr lang="en-US" sz="2250" dirty="0"/>
          </a:p>
        </p:txBody>
      </p:sp>
      <p:sp>
        <p:nvSpPr>
          <p:cNvPr id="12" name="Text 6"/>
          <p:cNvSpPr/>
          <p:nvPr/>
        </p:nvSpPr>
        <p:spPr>
          <a:xfrm>
            <a:off x="804743" y="6468547"/>
            <a:ext cx="4509254" cy="1103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Ne tolérer aucune remarque humiliante et valoriser les réussites scolaires et comportementales.</a:t>
            </a:r>
            <a:endParaRPr lang="en-US" sz="18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803" y="5166717"/>
            <a:ext cx="574834" cy="57483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58803" y="5971461"/>
            <a:ext cx="2874169" cy="359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Progression</a:t>
            </a:r>
            <a:endParaRPr lang="en-US" sz="2250" dirty="0"/>
          </a:p>
        </p:txBody>
      </p:sp>
      <p:sp>
        <p:nvSpPr>
          <p:cNvPr id="15" name="Text 8"/>
          <p:cNvSpPr/>
          <p:nvPr/>
        </p:nvSpPr>
        <p:spPr>
          <a:xfrm>
            <a:off x="5658803" y="6468547"/>
            <a:ext cx="4509254" cy="735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Montrer à l'élève qu'il apprend, progresse et capitalise des savoirs et savoir-être.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673668"/>
            <a:ext cx="7137321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Gérer la peur de l'échec</a:t>
            </a:r>
            <a:endParaRPr lang="en-US" sz="4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74" y="3900964"/>
            <a:ext cx="138827" cy="18514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34321" y="3815477"/>
            <a:ext cx="704564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Activités adaptées</a:t>
            </a:r>
            <a:endParaRPr lang="en-US" sz="19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74" y="4573667"/>
            <a:ext cx="138827" cy="18514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34321" y="4488180"/>
            <a:ext cx="704564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Méthodes d'enseignement</a:t>
            </a:r>
            <a:endParaRPr lang="en-US" sz="19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74" y="5246370"/>
            <a:ext cx="138827" cy="18514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34321" y="5160883"/>
            <a:ext cx="704564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Feedback positif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4007" y="490418"/>
            <a:ext cx="5637967" cy="557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5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Adapter le comportement</a:t>
            </a:r>
            <a:endParaRPr lang="en-US" sz="3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7" y="1404223"/>
            <a:ext cx="3345537" cy="7131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2243" y="2384822"/>
            <a:ext cx="2228731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Préciser les attentes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802243" y="2770346"/>
            <a:ext cx="2989064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Prendre le temps d'expliquer clairement le comportement attendu à l'élève.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544" y="1404223"/>
            <a:ext cx="3345656" cy="7131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47780" y="2384822"/>
            <a:ext cx="2228731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Entraînement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4147780" y="2770346"/>
            <a:ext cx="2989183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Donner l'occasion à l'élève de s'exercer sans risque de sanctions, avec des feedbacks correctifs.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404223"/>
            <a:ext cx="3345537" cy="7131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93437" y="2384822"/>
            <a:ext cx="2228731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Bilans d'étape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7493437" y="2770346"/>
            <a:ext cx="2989064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Rappeler régulièrement ce qui a été appris et remobiliser les gestes adaptés.</a:t>
            </a:r>
            <a:endParaRPr lang="en-US" sz="14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0737" y="1404223"/>
            <a:ext cx="3345656" cy="7131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8974" y="2384822"/>
            <a:ext cx="2276237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Évaluation conjointe</a:t>
            </a:r>
            <a:endParaRPr lang="en-US" sz="1750" dirty="0"/>
          </a:p>
        </p:txBody>
      </p:sp>
      <p:sp>
        <p:nvSpPr>
          <p:cNvPr id="14" name="Text 8"/>
          <p:cNvSpPr/>
          <p:nvPr/>
        </p:nvSpPr>
        <p:spPr>
          <a:xfrm>
            <a:off x="10838974" y="2770346"/>
            <a:ext cx="2989183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Procéder à des évaluations élève-enseignant sur les réussites et les points à améliorer.</a:t>
            </a:r>
            <a:endParaRPr lang="en-US" sz="14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938" y="4004905"/>
            <a:ext cx="4566523" cy="3043476"/>
          </a:xfrm>
          <a:prstGeom prst="rect">
            <a:avLst/>
          </a:prstGeom>
        </p:spPr>
      </p:pic>
      <p:pic>
        <p:nvPicPr>
          <p:cNvPr id="16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6328" y="7248882"/>
            <a:ext cx="997744" cy="4902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962" y="564356"/>
            <a:ext cx="1148358" cy="56411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627" y="1359218"/>
            <a:ext cx="5747147" cy="574714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8066" y="7337108"/>
            <a:ext cx="1319426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479</Words>
  <Application>Microsoft Office PowerPoint</Application>
  <PresentationFormat>Personnalisé</PresentationFormat>
  <Paragraphs>75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Gelasio Semi Bold</vt:lpstr>
      <vt:lpstr>Gelasio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Samira Geneix El Azzouzi</cp:lastModifiedBy>
  <cp:revision>1</cp:revision>
  <dcterms:created xsi:type="dcterms:W3CDTF">2024-12-28T11:11:00Z</dcterms:created>
  <dcterms:modified xsi:type="dcterms:W3CDTF">2024-12-28T11:13:11Z</dcterms:modified>
</cp:coreProperties>
</file>