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Instrument Sans Medium" panose="020B0604020202020204" charset="0"/>
      <p:regular r:id="rId12"/>
    </p:embeddedFont>
    <p:embeddedFont>
      <p:font typeface="Instrument Sans Semi Bold" panose="020B0604020202020204" charset="0"/>
      <p:regular r:id="rId1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91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777C92">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E3E9"/>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505468">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2E3E9">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777C92">
              <a:alpha val="80000"/>
            </a:srgbClr>
          </a:solidFill>
          <a:ln/>
        </p:spPr>
        <p:txBody>
          <a:bodyPr/>
          <a:lstStyle/>
          <a:p>
            <a:endParaRPr lang="fr-FR"/>
          </a:p>
        </p:txBody>
      </p:sp>
      <p:sp>
        <p:nvSpPr>
          <p:cNvPr id="4" name="Text 1"/>
          <p:cNvSpPr/>
          <p:nvPr/>
        </p:nvSpPr>
        <p:spPr>
          <a:xfrm>
            <a:off x="793790" y="2393871"/>
            <a:ext cx="9259372" cy="708779"/>
          </a:xfrm>
          <a:prstGeom prst="rect">
            <a:avLst/>
          </a:prstGeom>
          <a:noFill/>
          <a:ln/>
        </p:spPr>
        <p:txBody>
          <a:bodyPr wrap="none" lIns="0" tIns="0" rIns="0" bIns="0" rtlCol="0" anchor="t"/>
          <a:lstStyle/>
          <a:p>
            <a:pPr marL="0" indent="0">
              <a:lnSpc>
                <a:spcPts val="5550"/>
              </a:lnSpc>
              <a:buNone/>
            </a:pPr>
            <a:r>
              <a:rPr lang="en-US" sz="4450" dirty="0">
                <a:solidFill>
                  <a:srgbClr val="FFFFFF"/>
                </a:solidFill>
                <a:latin typeface="Instrument Sans Semi Bold" pitchFamily="34" charset="0"/>
                <a:ea typeface="Instrument Sans Semi Bold" pitchFamily="34" charset="-122"/>
                <a:cs typeface="Instrument Sans Semi Bold" pitchFamily="34" charset="-120"/>
              </a:rPr>
              <a:t>Les aménagements pour les élèves</a:t>
            </a:r>
            <a:endParaRPr lang="en-US" sz="4450" dirty="0"/>
          </a:p>
        </p:txBody>
      </p:sp>
      <p:sp>
        <p:nvSpPr>
          <p:cNvPr id="5" name="Text 2"/>
          <p:cNvSpPr/>
          <p:nvPr/>
        </p:nvSpPr>
        <p:spPr>
          <a:xfrm>
            <a:off x="793790" y="3442811"/>
            <a:ext cx="5794653" cy="708779"/>
          </a:xfrm>
          <a:prstGeom prst="rect">
            <a:avLst/>
          </a:prstGeom>
          <a:noFill/>
          <a:ln/>
        </p:spPr>
        <p:txBody>
          <a:bodyPr wrap="none" lIns="0" tIns="0" rIns="0" bIns="0" rtlCol="0" anchor="t"/>
          <a:lstStyle/>
          <a:p>
            <a:pPr marL="0" indent="0">
              <a:lnSpc>
                <a:spcPts val="5550"/>
              </a:lnSpc>
              <a:buNone/>
            </a:pPr>
            <a:r>
              <a:rPr lang="en-US" sz="4450" dirty="0">
                <a:solidFill>
                  <a:srgbClr val="FFFFFF"/>
                </a:solidFill>
                <a:latin typeface="Instrument Sans Semi Bold" pitchFamily="34" charset="0"/>
                <a:ea typeface="Instrument Sans Semi Bold" pitchFamily="34" charset="-122"/>
                <a:cs typeface="Instrument Sans Semi Bold" pitchFamily="34" charset="-120"/>
              </a:rPr>
              <a:t> à besoins spécifiques</a:t>
            </a:r>
            <a:endParaRPr lang="en-US" sz="4450" dirty="0"/>
          </a:p>
        </p:txBody>
      </p:sp>
      <p:sp>
        <p:nvSpPr>
          <p:cNvPr id="6" name="Text 3"/>
          <p:cNvSpPr/>
          <p:nvPr/>
        </p:nvSpPr>
        <p:spPr>
          <a:xfrm>
            <a:off x="793790" y="4491752"/>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000000"/>
                </a:solidFill>
                <a:latin typeface="Instrument Sans Medium" pitchFamily="34" charset="0"/>
                <a:ea typeface="Instrument Sans Medium" pitchFamily="34" charset="-122"/>
                <a:cs typeface="Instrument Sans Medium" pitchFamily="34" charset="-120"/>
              </a:rPr>
              <a:t>Une liste non exhaustive d'aménagements pour soutenir l'apprentissage et le bien-être des enfants ayant des besoins spécifiques.</a:t>
            </a:r>
            <a:endParaRPr lang="en-US" sz="1750" dirty="0"/>
          </a:p>
        </p:txBody>
      </p:sp>
      <p:sp>
        <p:nvSpPr>
          <p:cNvPr id="7" name="Text 4"/>
          <p:cNvSpPr/>
          <p:nvPr/>
        </p:nvSpPr>
        <p:spPr>
          <a:xfrm>
            <a:off x="793790" y="5472708"/>
            <a:ext cx="13042821" cy="362903"/>
          </a:xfrm>
          <a:prstGeom prst="rect">
            <a:avLst/>
          </a:prstGeom>
          <a:noFill/>
          <a:ln/>
        </p:spPr>
        <p:txBody>
          <a:bodyPr wrap="none" lIns="0" tIns="0" rIns="0" bIns="0" rtlCol="0" anchor="t"/>
          <a:lstStyle/>
          <a:p>
            <a:pPr marL="0" indent="0">
              <a:lnSpc>
                <a:spcPts val="2850"/>
              </a:lnSpc>
              <a:buNone/>
            </a:pPr>
            <a:r>
              <a:rPr lang="en-US" sz="1750" dirty="0">
                <a:solidFill>
                  <a:srgbClr val="000000"/>
                </a:solidFill>
                <a:latin typeface="Instrument Sans Medium" pitchFamily="34" charset="0"/>
                <a:ea typeface="Instrument Sans Medium" pitchFamily="34" charset="-122"/>
                <a:cs typeface="Instrument Sans Medium" pitchFamily="34" charset="-120"/>
              </a:rPr>
              <a:t>Samira GENEIX ERSH Ambarès  www.accesco.fr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31758"/>
            <a:ext cx="6572488"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Aménagements verbaux</a:t>
            </a:r>
            <a:endParaRPr lang="en-US" sz="4450" dirty="0"/>
          </a:p>
        </p:txBody>
      </p:sp>
      <p:sp>
        <p:nvSpPr>
          <p:cNvPr id="3" name="Shape 1"/>
          <p:cNvSpPr/>
          <p:nvPr/>
        </p:nvSpPr>
        <p:spPr>
          <a:xfrm>
            <a:off x="793790" y="1894165"/>
            <a:ext cx="4196358" cy="1685092"/>
          </a:xfrm>
          <a:prstGeom prst="roundRect">
            <a:avLst>
              <a:gd name="adj" fmla="val 5654"/>
            </a:avLst>
          </a:prstGeom>
          <a:solidFill>
            <a:srgbClr val="E2E3E9"/>
          </a:solidFill>
          <a:ln w="7620">
            <a:solidFill>
              <a:srgbClr val="C8C9CF"/>
            </a:solidFill>
            <a:prstDash val="solid"/>
          </a:ln>
        </p:spPr>
        <p:txBody>
          <a:bodyPr/>
          <a:lstStyle/>
          <a:p>
            <a:endParaRPr lang="fr-FR"/>
          </a:p>
        </p:txBody>
      </p:sp>
      <p:sp>
        <p:nvSpPr>
          <p:cNvPr id="4" name="Text 2"/>
          <p:cNvSpPr/>
          <p:nvPr/>
        </p:nvSpPr>
        <p:spPr>
          <a:xfrm>
            <a:off x="1028224" y="2128599"/>
            <a:ext cx="3383994"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Simplification du langage</a:t>
            </a:r>
            <a:endParaRPr lang="en-US" sz="2200" dirty="0"/>
          </a:p>
        </p:txBody>
      </p:sp>
      <p:sp>
        <p:nvSpPr>
          <p:cNvPr id="5" name="Text 3"/>
          <p:cNvSpPr/>
          <p:nvPr/>
        </p:nvSpPr>
        <p:spPr>
          <a:xfrm>
            <a:off x="1028224" y="2619018"/>
            <a:ext cx="3727490"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Utilisation de mots et de phrases plus faciles à comprendre.</a:t>
            </a:r>
            <a:endParaRPr lang="en-US" sz="1750" dirty="0"/>
          </a:p>
        </p:txBody>
      </p:sp>
      <p:sp>
        <p:nvSpPr>
          <p:cNvPr id="6" name="Shape 4"/>
          <p:cNvSpPr/>
          <p:nvPr/>
        </p:nvSpPr>
        <p:spPr>
          <a:xfrm>
            <a:off x="5216962" y="1894165"/>
            <a:ext cx="4196358" cy="1685092"/>
          </a:xfrm>
          <a:prstGeom prst="roundRect">
            <a:avLst>
              <a:gd name="adj" fmla="val 5654"/>
            </a:avLst>
          </a:prstGeom>
          <a:solidFill>
            <a:srgbClr val="E2E3E9"/>
          </a:solidFill>
          <a:ln w="7620">
            <a:solidFill>
              <a:srgbClr val="C8C9CF"/>
            </a:solidFill>
            <a:prstDash val="solid"/>
          </a:ln>
        </p:spPr>
        <p:txBody>
          <a:bodyPr/>
          <a:lstStyle/>
          <a:p>
            <a:endParaRPr lang="fr-FR"/>
          </a:p>
        </p:txBody>
      </p:sp>
      <p:sp>
        <p:nvSpPr>
          <p:cNvPr id="7" name="Text 5"/>
          <p:cNvSpPr/>
          <p:nvPr/>
        </p:nvSpPr>
        <p:spPr>
          <a:xfrm>
            <a:off x="5451396" y="2128599"/>
            <a:ext cx="3620929"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Phrases courtes et directes</a:t>
            </a:r>
            <a:endParaRPr lang="en-US" sz="2200" dirty="0"/>
          </a:p>
        </p:txBody>
      </p:sp>
      <p:sp>
        <p:nvSpPr>
          <p:cNvPr id="8" name="Text 6"/>
          <p:cNvSpPr/>
          <p:nvPr/>
        </p:nvSpPr>
        <p:spPr>
          <a:xfrm>
            <a:off x="5451396" y="2619018"/>
            <a:ext cx="3727490"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Communication claire et concise pour une meilleure compréhension.</a:t>
            </a:r>
            <a:endParaRPr lang="en-US" sz="1750" dirty="0"/>
          </a:p>
        </p:txBody>
      </p:sp>
      <p:sp>
        <p:nvSpPr>
          <p:cNvPr id="9" name="Shape 7"/>
          <p:cNvSpPr/>
          <p:nvPr/>
        </p:nvSpPr>
        <p:spPr>
          <a:xfrm>
            <a:off x="9640133" y="1894165"/>
            <a:ext cx="4196358" cy="1685092"/>
          </a:xfrm>
          <a:prstGeom prst="roundRect">
            <a:avLst>
              <a:gd name="adj" fmla="val 5654"/>
            </a:avLst>
          </a:prstGeom>
          <a:solidFill>
            <a:srgbClr val="E2E3E9"/>
          </a:solidFill>
          <a:ln w="7620">
            <a:solidFill>
              <a:srgbClr val="C8C9CF"/>
            </a:solidFill>
            <a:prstDash val="solid"/>
          </a:ln>
        </p:spPr>
        <p:txBody>
          <a:bodyPr/>
          <a:lstStyle/>
          <a:p>
            <a:endParaRPr lang="fr-FR"/>
          </a:p>
        </p:txBody>
      </p:sp>
      <p:sp>
        <p:nvSpPr>
          <p:cNvPr id="10" name="Text 8"/>
          <p:cNvSpPr/>
          <p:nvPr/>
        </p:nvSpPr>
        <p:spPr>
          <a:xfrm>
            <a:off x="9874568" y="2128599"/>
            <a:ext cx="3345180"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Répétition des consignes</a:t>
            </a:r>
            <a:endParaRPr lang="en-US" sz="2200" dirty="0"/>
          </a:p>
        </p:txBody>
      </p:sp>
      <p:sp>
        <p:nvSpPr>
          <p:cNvPr id="11" name="Text 9"/>
          <p:cNvSpPr/>
          <p:nvPr/>
        </p:nvSpPr>
        <p:spPr>
          <a:xfrm>
            <a:off x="9874568" y="2619018"/>
            <a:ext cx="3727490"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Pour une meilleure mémorisation et assimilation.</a:t>
            </a:r>
            <a:endParaRPr lang="en-US" sz="1750" dirty="0"/>
          </a:p>
        </p:txBody>
      </p:sp>
      <p:sp>
        <p:nvSpPr>
          <p:cNvPr id="12" name="Shape 10"/>
          <p:cNvSpPr/>
          <p:nvPr/>
        </p:nvSpPr>
        <p:spPr>
          <a:xfrm>
            <a:off x="793790" y="3806071"/>
            <a:ext cx="6408063" cy="1685092"/>
          </a:xfrm>
          <a:prstGeom prst="roundRect">
            <a:avLst>
              <a:gd name="adj" fmla="val 5654"/>
            </a:avLst>
          </a:prstGeom>
          <a:solidFill>
            <a:srgbClr val="E2E3E9"/>
          </a:solidFill>
          <a:ln w="7620">
            <a:solidFill>
              <a:srgbClr val="C8C9CF"/>
            </a:solidFill>
            <a:prstDash val="solid"/>
          </a:ln>
        </p:spPr>
        <p:txBody>
          <a:bodyPr/>
          <a:lstStyle/>
          <a:p>
            <a:endParaRPr lang="fr-FR"/>
          </a:p>
        </p:txBody>
      </p:sp>
      <p:sp>
        <p:nvSpPr>
          <p:cNvPr id="13" name="Text 11"/>
          <p:cNvSpPr/>
          <p:nvPr/>
        </p:nvSpPr>
        <p:spPr>
          <a:xfrm>
            <a:off x="1028224" y="4040505"/>
            <a:ext cx="3705106"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Temps de réponse plus long</a:t>
            </a:r>
            <a:endParaRPr lang="en-US" sz="2200" dirty="0"/>
          </a:p>
        </p:txBody>
      </p:sp>
      <p:sp>
        <p:nvSpPr>
          <p:cNvPr id="14" name="Text 12"/>
          <p:cNvSpPr/>
          <p:nvPr/>
        </p:nvSpPr>
        <p:spPr>
          <a:xfrm>
            <a:off x="1028224" y="4530923"/>
            <a:ext cx="5939195"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Permettre à l'élève de formuler sa réponse sans pression.</a:t>
            </a:r>
            <a:endParaRPr lang="en-US" sz="1750" dirty="0"/>
          </a:p>
        </p:txBody>
      </p:sp>
      <p:sp>
        <p:nvSpPr>
          <p:cNvPr id="15" name="Shape 13"/>
          <p:cNvSpPr/>
          <p:nvPr/>
        </p:nvSpPr>
        <p:spPr>
          <a:xfrm>
            <a:off x="7428667" y="3806071"/>
            <a:ext cx="6408063" cy="1685092"/>
          </a:xfrm>
          <a:prstGeom prst="roundRect">
            <a:avLst>
              <a:gd name="adj" fmla="val 5654"/>
            </a:avLst>
          </a:prstGeom>
          <a:solidFill>
            <a:srgbClr val="E2E3E9"/>
          </a:solidFill>
          <a:ln w="7620">
            <a:solidFill>
              <a:srgbClr val="C8C9CF"/>
            </a:solidFill>
            <a:prstDash val="solid"/>
          </a:ln>
        </p:spPr>
        <p:txBody>
          <a:bodyPr/>
          <a:lstStyle/>
          <a:p>
            <a:endParaRPr lang="fr-FR"/>
          </a:p>
        </p:txBody>
      </p:sp>
      <p:sp>
        <p:nvSpPr>
          <p:cNvPr id="16" name="Text 14"/>
          <p:cNvSpPr/>
          <p:nvPr/>
        </p:nvSpPr>
        <p:spPr>
          <a:xfrm>
            <a:off x="7663101" y="4040505"/>
            <a:ext cx="3195638"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Indicateurs non verbaux</a:t>
            </a:r>
            <a:endParaRPr lang="en-US" sz="2200" dirty="0"/>
          </a:p>
        </p:txBody>
      </p:sp>
      <p:sp>
        <p:nvSpPr>
          <p:cNvPr id="17" name="Text 15"/>
          <p:cNvSpPr/>
          <p:nvPr/>
        </p:nvSpPr>
        <p:spPr>
          <a:xfrm>
            <a:off x="7663101" y="4530923"/>
            <a:ext cx="5939195" cy="362903"/>
          </a:xfrm>
          <a:prstGeom prst="rect">
            <a:avLst/>
          </a:prstGeom>
          <a:noFill/>
          <a:ln/>
        </p:spPr>
        <p:txBody>
          <a:bodyPr wrap="non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Soutien visuel et gestuel pour faciliter la communication.</a:t>
            </a:r>
            <a:endParaRPr lang="en-US" sz="1750" dirty="0"/>
          </a:p>
        </p:txBody>
      </p:sp>
      <p:pic>
        <p:nvPicPr>
          <p:cNvPr id="18" name="Image 0" descr="preencoded.png"/>
          <p:cNvPicPr>
            <a:picLocks noChangeAspect="1"/>
          </p:cNvPicPr>
          <p:nvPr/>
        </p:nvPicPr>
        <p:blipFill>
          <a:blip r:embed="rId3"/>
          <a:stretch>
            <a:fillRect/>
          </a:stretch>
        </p:blipFill>
        <p:spPr>
          <a:xfrm>
            <a:off x="12085082" y="5746313"/>
            <a:ext cx="1751528" cy="1751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56905"/>
            <a:ext cx="5920978"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Aménagements écrits</a:t>
            </a:r>
            <a:endParaRPr lang="en-US" sz="4450" dirty="0"/>
          </a:p>
        </p:txBody>
      </p:sp>
      <p:pic>
        <p:nvPicPr>
          <p:cNvPr id="3" name="Image 0" descr="preencoded.png"/>
          <p:cNvPicPr>
            <a:picLocks noChangeAspect="1"/>
          </p:cNvPicPr>
          <p:nvPr/>
        </p:nvPicPr>
        <p:blipFill>
          <a:blip r:embed="rId3"/>
          <a:stretch>
            <a:fillRect/>
          </a:stretch>
        </p:blipFill>
        <p:spPr>
          <a:xfrm>
            <a:off x="793790" y="2005846"/>
            <a:ext cx="566976" cy="566976"/>
          </a:xfrm>
          <a:prstGeom prst="rect">
            <a:avLst/>
          </a:prstGeom>
        </p:spPr>
      </p:pic>
      <p:sp>
        <p:nvSpPr>
          <p:cNvPr id="4" name="Text 1"/>
          <p:cNvSpPr/>
          <p:nvPr/>
        </p:nvSpPr>
        <p:spPr>
          <a:xfrm>
            <a:off x="793790" y="27996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Polices lisibles</a:t>
            </a:r>
            <a:endParaRPr lang="en-US" sz="2200" dirty="0"/>
          </a:p>
        </p:txBody>
      </p:sp>
      <p:sp>
        <p:nvSpPr>
          <p:cNvPr id="5" name="Text 2"/>
          <p:cNvSpPr/>
          <p:nvPr/>
        </p:nvSpPr>
        <p:spPr>
          <a:xfrm>
            <a:off x="793790" y="3290054"/>
            <a:ext cx="3005495" cy="1451610"/>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Utilisation de documents avec des polices lisibles (par exemple, Arial, taille 14 ou plus).</a:t>
            </a:r>
            <a:endParaRPr lang="en-US" sz="1750" dirty="0"/>
          </a:p>
        </p:txBody>
      </p:sp>
      <p:pic>
        <p:nvPicPr>
          <p:cNvPr id="6" name="Image 1" descr="preencoded.png"/>
          <p:cNvPicPr>
            <a:picLocks noChangeAspect="1"/>
          </p:cNvPicPr>
          <p:nvPr/>
        </p:nvPicPr>
        <p:blipFill>
          <a:blip r:embed="rId4"/>
          <a:stretch>
            <a:fillRect/>
          </a:stretch>
        </p:blipFill>
        <p:spPr>
          <a:xfrm>
            <a:off x="4139446" y="2005846"/>
            <a:ext cx="566976" cy="566976"/>
          </a:xfrm>
          <a:prstGeom prst="rect">
            <a:avLst/>
          </a:prstGeom>
        </p:spPr>
      </p:pic>
      <p:sp>
        <p:nvSpPr>
          <p:cNvPr id="7" name="Text 3"/>
          <p:cNvSpPr/>
          <p:nvPr/>
        </p:nvSpPr>
        <p:spPr>
          <a:xfrm>
            <a:off x="4139446" y="2799636"/>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Pictogrammes et images</a:t>
            </a:r>
            <a:endParaRPr lang="en-US" sz="2200" dirty="0"/>
          </a:p>
        </p:txBody>
      </p:sp>
      <p:sp>
        <p:nvSpPr>
          <p:cNvPr id="8" name="Text 4"/>
          <p:cNvSpPr/>
          <p:nvPr/>
        </p:nvSpPr>
        <p:spPr>
          <a:xfrm>
            <a:off x="4139446" y="3644384"/>
            <a:ext cx="3005614" cy="1088708"/>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Ajout de pictogrammes ou d'images pour soutenir la compréhension.</a:t>
            </a:r>
            <a:endParaRPr lang="en-US" sz="1750" dirty="0"/>
          </a:p>
        </p:txBody>
      </p:sp>
      <p:pic>
        <p:nvPicPr>
          <p:cNvPr id="9" name="Image 2" descr="preencoded.png"/>
          <p:cNvPicPr>
            <a:picLocks noChangeAspect="1"/>
          </p:cNvPicPr>
          <p:nvPr/>
        </p:nvPicPr>
        <p:blipFill>
          <a:blip r:embed="rId5"/>
          <a:stretch>
            <a:fillRect/>
          </a:stretch>
        </p:blipFill>
        <p:spPr>
          <a:xfrm>
            <a:off x="7485221" y="2005846"/>
            <a:ext cx="566976" cy="566976"/>
          </a:xfrm>
          <a:prstGeom prst="rect">
            <a:avLst/>
          </a:prstGeom>
        </p:spPr>
      </p:pic>
      <p:sp>
        <p:nvSpPr>
          <p:cNvPr id="10" name="Text 5"/>
          <p:cNvSpPr/>
          <p:nvPr/>
        </p:nvSpPr>
        <p:spPr>
          <a:xfrm>
            <a:off x="7485221" y="27996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Fiches d'aide</a:t>
            </a:r>
            <a:endParaRPr lang="en-US" sz="2200" dirty="0"/>
          </a:p>
        </p:txBody>
      </p:sp>
      <p:sp>
        <p:nvSpPr>
          <p:cNvPr id="11" name="Text 6"/>
          <p:cNvSpPr/>
          <p:nvPr/>
        </p:nvSpPr>
        <p:spPr>
          <a:xfrm>
            <a:off x="7485221" y="3290054"/>
            <a:ext cx="3005614" cy="1088708"/>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Fournir des fiches d'aide pour les mots complexes ou techniques.</a:t>
            </a:r>
            <a:endParaRPr lang="en-US" sz="1750" dirty="0"/>
          </a:p>
        </p:txBody>
      </p:sp>
      <p:pic>
        <p:nvPicPr>
          <p:cNvPr id="12" name="Image 3" descr="preencoded.png"/>
          <p:cNvPicPr>
            <a:picLocks noChangeAspect="1"/>
          </p:cNvPicPr>
          <p:nvPr/>
        </p:nvPicPr>
        <p:blipFill>
          <a:blip r:embed="rId6"/>
          <a:stretch>
            <a:fillRect/>
          </a:stretch>
        </p:blipFill>
        <p:spPr>
          <a:xfrm>
            <a:off x="10830997" y="2005846"/>
            <a:ext cx="566976" cy="566976"/>
          </a:xfrm>
          <a:prstGeom prst="rect">
            <a:avLst/>
          </a:prstGeom>
        </p:spPr>
      </p:pic>
      <p:sp>
        <p:nvSpPr>
          <p:cNvPr id="13" name="Text 7"/>
          <p:cNvSpPr/>
          <p:nvPr/>
        </p:nvSpPr>
        <p:spPr>
          <a:xfrm>
            <a:off x="10830997" y="2799636"/>
            <a:ext cx="2997756"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Réduction de l'écriture</a:t>
            </a:r>
            <a:endParaRPr lang="en-US" sz="2200" dirty="0"/>
          </a:p>
        </p:txBody>
      </p:sp>
      <p:sp>
        <p:nvSpPr>
          <p:cNvPr id="14" name="Text 8"/>
          <p:cNvSpPr/>
          <p:nvPr/>
        </p:nvSpPr>
        <p:spPr>
          <a:xfrm>
            <a:off x="10830997" y="3290054"/>
            <a:ext cx="3005614" cy="217741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Réduire la quantité d'écriture demandée (phrases plus courtes). Alléger l'écrit et utiliser des textes à trous pour faciliter la production écrite.</a:t>
            </a:r>
            <a:endParaRPr lang="en-US" sz="1750" dirty="0"/>
          </a:p>
        </p:txBody>
      </p:sp>
      <p:pic>
        <p:nvPicPr>
          <p:cNvPr id="15" name="Image 4" descr="preencoded.png"/>
          <p:cNvPicPr>
            <a:picLocks noChangeAspect="1"/>
          </p:cNvPicPr>
          <p:nvPr/>
        </p:nvPicPr>
        <p:blipFill>
          <a:blip r:embed="rId7"/>
          <a:stretch>
            <a:fillRect/>
          </a:stretch>
        </p:blipFill>
        <p:spPr>
          <a:xfrm>
            <a:off x="12286655" y="5722620"/>
            <a:ext cx="1549956" cy="15499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188958"/>
            <a:ext cx="6232208" cy="708779"/>
          </a:xfrm>
          <a:prstGeom prst="rect">
            <a:avLst/>
          </a:prstGeom>
          <a:noFill/>
          <a:ln/>
        </p:spPr>
        <p:txBody>
          <a:bodyPr wrap="none" lIns="0" tIns="0" rIns="0" bIns="0" rtlCol="0" anchor="t"/>
          <a:lstStyle/>
          <a:p>
            <a:pPr marL="0" indent="0">
              <a:lnSpc>
                <a:spcPts val="5550"/>
              </a:lnSpc>
              <a:buNone/>
            </a:pPr>
            <a:r>
              <a:rPr lang="en-US" sz="4450" dirty="0">
                <a:solidFill>
                  <a:srgbClr val="FFFFFF"/>
                </a:solidFill>
                <a:latin typeface="Instrument Sans Semi Bold" pitchFamily="34" charset="0"/>
                <a:ea typeface="Instrument Sans Semi Bold" pitchFamily="34" charset="-122"/>
                <a:cs typeface="Instrument Sans Semi Bold" pitchFamily="34" charset="-120"/>
              </a:rPr>
              <a:t>Aménagements visuels</a:t>
            </a:r>
            <a:endParaRPr lang="en-US" sz="4450" dirty="0"/>
          </a:p>
        </p:txBody>
      </p:sp>
      <p:sp>
        <p:nvSpPr>
          <p:cNvPr id="3" name="Text 1"/>
          <p:cNvSpPr/>
          <p:nvPr/>
        </p:nvSpPr>
        <p:spPr>
          <a:xfrm>
            <a:off x="793790" y="2464713"/>
            <a:ext cx="2845594" cy="708660"/>
          </a:xfrm>
          <a:prstGeom prst="rect">
            <a:avLst/>
          </a:prstGeom>
          <a:noFill/>
          <a:ln/>
        </p:spPr>
        <p:txBody>
          <a:bodyPr wrap="square" lIns="0" tIns="0" rIns="0" bIns="0" rtlCol="0" anchor="t"/>
          <a:lstStyle/>
          <a:p>
            <a:pPr marL="0" indent="0">
              <a:lnSpc>
                <a:spcPts val="2750"/>
              </a:lnSpc>
              <a:buNone/>
            </a:pPr>
            <a:r>
              <a:rPr lang="en-US" sz="2200" dirty="0">
                <a:solidFill>
                  <a:srgbClr val="FFFFFF"/>
                </a:solidFill>
                <a:latin typeface="Instrument Sans Semi Bold" pitchFamily="34" charset="0"/>
                <a:ea typeface="Instrument Sans Semi Bold" pitchFamily="34" charset="-122"/>
                <a:cs typeface="Instrument Sans Semi Bold" pitchFamily="34" charset="-120"/>
              </a:rPr>
              <a:t>Supports visuels colorés</a:t>
            </a:r>
            <a:endParaRPr lang="en-US" sz="2200" dirty="0"/>
          </a:p>
        </p:txBody>
      </p:sp>
      <p:sp>
        <p:nvSpPr>
          <p:cNvPr id="4" name="Text 2"/>
          <p:cNvSpPr/>
          <p:nvPr/>
        </p:nvSpPr>
        <p:spPr>
          <a:xfrm>
            <a:off x="793790" y="3400187"/>
            <a:ext cx="2845594" cy="1088708"/>
          </a:xfrm>
          <a:prstGeom prst="rect">
            <a:avLst/>
          </a:prstGeom>
          <a:noFill/>
          <a:ln/>
        </p:spPr>
        <p:txBody>
          <a:bodyPr wrap="square" lIns="0" tIns="0" rIns="0" bIns="0" rtlCol="0" anchor="t"/>
          <a:lstStyle/>
          <a:p>
            <a:pPr marL="0" indent="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Utilisation de supports visuels colorés pour faciliter la distinction.</a:t>
            </a:r>
            <a:endParaRPr lang="en-US" sz="1750" dirty="0"/>
          </a:p>
        </p:txBody>
      </p:sp>
      <p:sp>
        <p:nvSpPr>
          <p:cNvPr id="5" name="Text 3"/>
          <p:cNvSpPr/>
          <p:nvPr/>
        </p:nvSpPr>
        <p:spPr>
          <a:xfrm>
            <a:off x="4200406" y="2464713"/>
            <a:ext cx="2845594" cy="1062990"/>
          </a:xfrm>
          <a:prstGeom prst="rect">
            <a:avLst/>
          </a:prstGeom>
          <a:noFill/>
          <a:ln/>
        </p:spPr>
        <p:txBody>
          <a:bodyPr wrap="square" lIns="0" tIns="0" rIns="0" bIns="0" rtlCol="0" anchor="t"/>
          <a:lstStyle/>
          <a:p>
            <a:pPr marL="0" indent="0">
              <a:lnSpc>
                <a:spcPts val="2750"/>
              </a:lnSpc>
              <a:buNone/>
            </a:pPr>
            <a:r>
              <a:rPr lang="en-US" sz="2200" dirty="0">
                <a:solidFill>
                  <a:srgbClr val="FFFFFF"/>
                </a:solidFill>
                <a:latin typeface="Instrument Sans Semi Bold" pitchFamily="34" charset="0"/>
                <a:ea typeface="Instrument Sans Semi Bold" pitchFamily="34" charset="-122"/>
                <a:cs typeface="Instrument Sans Semi Bold" pitchFamily="34" charset="-120"/>
              </a:rPr>
              <a:t>Tableaux et graphiques simplifiés</a:t>
            </a:r>
            <a:endParaRPr lang="en-US" sz="2200" dirty="0"/>
          </a:p>
        </p:txBody>
      </p:sp>
      <p:sp>
        <p:nvSpPr>
          <p:cNvPr id="6" name="Text 4"/>
          <p:cNvSpPr/>
          <p:nvPr/>
        </p:nvSpPr>
        <p:spPr>
          <a:xfrm>
            <a:off x="4200406" y="3754517"/>
            <a:ext cx="2845594" cy="725805"/>
          </a:xfrm>
          <a:prstGeom prst="rect">
            <a:avLst/>
          </a:prstGeom>
          <a:noFill/>
          <a:ln/>
        </p:spPr>
        <p:txBody>
          <a:bodyPr wrap="square" lIns="0" tIns="0" rIns="0" bIns="0" rtlCol="0" anchor="t"/>
          <a:lstStyle/>
          <a:p>
            <a:pPr marL="0" indent="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Emploi de tableaux ou graphiques simplifiés.</a:t>
            </a:r>
            <a:endParaRPr lang="en-US" sz="1750" dirty="0"/>
          </a:p>
        </p:txBody>
      </p:sp>
      <p:sp>
        <p:nvSpPr>
          <p:cNvPr id="7" name="Text 5"/>
          <p:cNvSpPr/>
          <p:nvPr/>
        </p:nvSpPr>
        <p:spPr>
          <a:xfrm>
            <a:off x="7607022" y="24647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Instrument Sans Semi Bold" pitchFamily="34" charset="0"/>
                <a:ea typeface="Instrument Sans Semi Bold" pitchFamily="34" charset="-122"/>
                <a:cs typeface="Instrument Sans Semi Bold" pitchFamily="34" charset="-120"/>
              </a:rPr>
              <a:t>Mise en page aérée</a:t>
            </a:r>
            <a:endParaRPr lang="en-US" sz="2200" dirty="0"/>
          </a:p>
        </p:txBody>
      </p:sp>
      <p:sp>
        <p:nvSpPr>
          <p:cNvPr id="8" name="Text 6"/>
          <p:cNvSpPr/>
          <p:nvPr/>
        </p:nvSpPr>
        <p:spPr>
          <a:xfrm>
            <a:off x="7607022" y="3045857"/>
            <a:ext cx="2845594" cy="1088708"/>
          </a:xfrm>
          <a:prstGeom prst="rect">
            <a:avLst/>
          </a:prstGeom>
          <a:noFill/>
          <a:ln/>
        </p:spPr>
        <p:txBody>
          <a:bodyPr wrap="square" lIns="0" tIns="0" rIns="0" bIns="0" rtlCol="0" anchor="t"/>
          <a:lstStyle/>
          <a:p>
            <a:pPr marL="0" indent="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Espacement suffisant entre les lignes et les paragraphes.</a:t>
            </a:r>
            <a:endParaRPr lang="en-US" sz="1750" dirty="0"/>
          </a:p>
        </p:txBody>
      </p:sp>
      <p:sp>
        <p:nvSpPr>
          <p:cNvPr id="9" name="Text 7"/>
          <p:cNvSpPr/>
          <p:nvPr/>
        </p:nvSpPr>
        <p:spPr>
          <a:xfrm>
            <a:off x="11013638" y="24647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Instrument Sans Semi Bold" pitchFamily="34" charset="0"/>
                <a:ea typeface="Instrument Sans Semi Bold" pitchFamily="34" charset="-122"/>
                <a:cs typeface="Instrument Sans Semi Bold" pitchFamily="34" charset="-120"/>
              </a:rPr>
              <a:t>Codes couleurs</a:t>
            </a:r>
            <a:endParaRPr lang="en-US" sz="2200" dirty="0"/>
          </a:p>
        </p:txBody>
      </p:sp>
      <p:sp>
        <p:nvSpPr>
          <p:cNvPr id="10" name="Text 8"/>
          <p:cNvSpPr/>
          <p:nvPr/>
        </p:nvSpPr>
        <p:spPr>
          <a:xfrm>
            <a:off x="11013638" y="3045857"/>
            <a:ext cx="2845594" cy="1088708"/>
          </a:xfrm>
          <a:prstGeom prst="rect">
            <a:avLst/>
          </a:prstGeom>
          <a:noFill/>
          <a:ln/>
        </p:spPr>
        <p:txBody>
          <a:bodyPr wrap="square" lIns="0" tIns="0" rIns="0" bIns="0" rtlCol="0" anchor="t"/>
          <a:lstStyle/>
          <a:p>
            <a:pPr marL="0" indent="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Ajout de codes couleurs pour différencier les types d'informations.</a:t>
            </a:r>
            <a:endParaRPr lang="en-US" sz="1750" dirty="0"/>
          </a:p>
        </p:txBody>
      </p:sp>
      <p:sp>
        <p:nvSpPr>
          <p:cNvPr id="11" name="Text 9"/>
          <p:cNvSpPr/>
          <p:nvPr/>
        </p:nvSpPr>
        <p:spPr>
          <a:xfrm>
            <a:off x="793790" y="4948118"/>
            <a:ext cx="13042821" cy="362903"/>
          </a:xfrm>
          <a:prstGeom prst="rect">
            <a:avLst/>
          </a:prstGeom>
          <a:noFill/>
          <a:ln/>
        </p:spPr>
        <p:txBody>
          <a:bodyPr wrap="none" lIns="0" tIns="0" rIns="0" bIns="0" rtlCol="0" anchor="t"/>
          <a:lstStyle/>
          <a:p>
            <a:pPr marL="0" indent="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Préférer des présentations avec peu de surcharge visuelle. Mise en place d'un emploi du temps visuel.</a:t>
            </a:r>
            <a:endParaRPr lang="en-US" sz="1750" dirty="0"/>
          </a:p>
        </p:txBody>
      </p:sp>
      <p:pic>
        <p:nvPicPr>
          <p:cNvPr id="12" name="Image 0" descr="preencoded.png"/>
          <p:cNvPicPr>
            <a:picLocks noChangeAspect="1"/>
          </p:cNvPicPr>
          <p:nvPr/>
        </p:nvPicPr>
        <p:blipFill>
          <a:blip r:embed="rId3"/>
          <a:stretch>
            <a:fillRect/>
          </a:stretch>
        </p:blipFill>
        <p:spPr>
          <a:xfrm>
            <a:off x="12362259" y="5566172"/>
            <a:ext cx="1474351" cy="14743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96464" y="745569"/>
            <a:ext cx="7419380" cy="455414"/>
          </a:xfrm>
          <a:prstGeom prst="rect">
            <a:avLst/>
          </a:prstGeom>
          <a:noFill/>
          <a:ln/>
        </p:spPr>
        <p:txBody>
          <a:bodyPr wrap="none" lIns="0" tIns="0" rIns="0" bIns="0" rtlCol="0" anchor="t"/>
          <a:lstStyle/>
          <a:p>
            <a:pPr marL="0" indent="0">
              <a:lnSpc>
                <a:spcPts val="3550"/>
              </a:lnSpc>
              <a:buNone/>
            </a:pPr>
            <a:r>
              <a:rPr lang="en-US" sz="2850" dirty="0">
                <a:solidFill>
                  <a:srgbClr val="505468"/>
                </a:solidFill>
                <a:latin typeface="Instrument Sans Semi Bold" pitchFamily="34" charset="0"/>
                <a:ea typeface="Instrument Sans Semi Bold" pitchFamily="34" charset="-122"/>
                <a:cs typeface="Instrument Sans Semi Bold" pitchFamily="34" charset="-120"/>
              </a:rPr>
              <a:t>Aménagements pratiques et pédagogiques</a:t>
            </a:r>
            <a:endParaRPr lang="en-US" sz="2850" dirty="0"/>
          </a:p>
        </p:txBody>
      </p:sp>
      <p:sp>
        <p:nvSpPr>
          <p:cNvPr id="4" name="Shape 1"/>
          <p:cNvSpPr/>
          <p:nvPr/>
        </p:nvSpPr>
        <p:spPr>
          <a:xfrm>
            <a:off x="6207443" y="1419582"/>
            <a:ext cx="15240" cy="4961334"/>
          </a:xfrm>
          <a:prstGeom prst="roundRect">
            <a:avLst>
              <a:gd name="adj" fmla="val 401634"/>
            </a:avLst>
          </a:prstGeom>
          <a:solidFill>
            <a:srgbClr val="C8C9CF"/>
          </a:solidFill>
          <a:ln/>
        </p:spPr>
        <p:txBody>
          <a:bodyPr/>
          <a:lstStyle/>
          <a:p>
            <a:endParaRPr lang="fr-FR"/>
          </a:p>
        </p:txBody>
      </p:sp>
      <p:sp>
        <p:nvSpPr>
          <p:cNvPr id="5" name="Shape 2"/>
          <p:cNvSpPr/>
          <p:nvPr/>
        </p:nvSpPr>
        <p:spPr>
          <a:xfrm>
            <a:off x="6363772" y="1739860"/>
            <a:ext cx="510064" cy="15240"/>
          </a:xfrm>
          <a:prstGeom prst="roundRect">
            <a:avLst>
              <a:gd name="adj" fmla="val 401634"/>
            </a:avLst>
          </a:prstGeom>
          <a:solidFill>
            <a:srgbClr val="C8C9CF"/>
          </a:solidFill>
          <a:ln/>
        </p:spPr>
        <p:txBody>
          <a:bodyPr/>
          <a:lstStyle/>
          <a:p>
            <a:endParaRPr lang="fr-FR"/>
          </a:p>
        </p:txBody>
      </p:sp>
      <p:sp>
        <p:nvSpPr>
          <p:cNvPr id="6" name="Shape 3"/>
          <p:cNvSpPr/>
          <p:nvPr/>
        </p:nvSpPr>
        <p:spPr>
          <a:xfrm>
            <a:off x="6051113" y="1583531"/>
            <a:ext cx="327898" cy="327898"/>
          </a:xfrm>
          <a:prstGeom prst="roundRect">
            <a:avLst>
              <a:gd name="adj" fmla="val 18667"/>
            </a:avLst>
          </a:prstGeom>
          <a:solidFill>
            <a:srgbClr val="E2E3E9"/>
          </a:solidFill>
          <a:ln w="7620">
            <a:solidFill>
              <a:srgbClr val="C8C9CF"/>
            </a:solidFill>
            <a:prstDash val="solid"/>
          </a:ln>
        </p:spPr>
        <p:txBody>
          <a:bodyPr/>
          <a:lstStyle/>
          <a:p>
            <a:endParaRPr lang="fr-FR"/>
          </a:p>
        </p:txBody>
      </p:sp>
      <p:sp>
        <p:nvSpPr>
          <p:cNvPr id="7" name="Text 4"/>
          <p:cNvSpPr/>
          <p:nvPr/>
        </p:nvSpPr>
        <p:spPr>
          <a:xfrm>
            <a:off x="6172676" y="1638181"/>
            <a:ext cx="84653" cy="218599"/>
          </a:xfrm>
          <a:prstGeom prst="rect">
            <a:avLst/>
          </a:prstGeom>
          <a:noFill/>
          <a:ln/>
        </p:spPr>
        <p:txBody>
          <a:bodyPr wrap="none" lIns="0" tIns="0" rIns="0" bIns="0" rtlCol="0" anchor="t"/>
          <a:lstStyle/>
          <a:p>
            <a:pPr marL="0" indent="0" algn="ctr">
              <a:lnSpc>
                <a:spcPts val="1700"/>
              </a:lnSpc>
              <a:buNone/>
            </a:pPr>
            <a:r>
              <a:rPr lang="en-US" sz="1700" dirty="0">
                <a:solidFill>
                  <a:srgbClr val="5B5F71"/>
                </a:solidFill>
                <a:latin typeface="Instrument Sans Semi Bold" pitchFamily="34" charset="0"/>
                <a:ea typeface="Instrument Sans Semi Bold" pitchFamily="34" charset="-122"/>
                <a:cs typeface="Instrument Sans Semi Bold" pitchFamily="34" charset="-120"/>
              </a:rPr>
              <a:t>1</a:t>
            </a:r>
            <a:endParaRPr lang="en-US" sz="1700" dirty="0"/>
          </a:p>
        </p:txBody>
      </p:sp>
      <p:sp>
        <p:nvSpPr>
          <p:cNvPr id="8" name="Text 5"/>
          <p:cNvSpPr/>
          <p:nvPr/>
        </p:nvSpPr>
        <p:spPr>
          <a:xfrm>
            <a:off x="7016591" y="1565315"/>
            <a:ext cx="1821656" cy="227648"/>
          </a:xfrm>
          <a:prstGeom prst="rect">
            <a:avLst/>
          </a:prstGeom>
          <a:noFill/>
          <a:ln/>
        </p:spPr>
        <p:txBody>
          <a:bodyPr wrap="none" lIns="0" tIns="0" rIns="0" bIns="0" rtlCol="0" anchor="t"/>
          <a:lstStyle/>
          <a:p>
            <a:pPr marL="0" indent="0" algn="l">
              <a:lnSpc>
                <a:spcPts val="1750"/>
              </a:lnSpc>
              <a:buNone/>
            </a:pPr>
            <a:r>
              <a:rPr lang="en-US" sz="1400" dirty="0">
                <a:solidFill>
                  <a:srgbClr val="5B5F71"/>
                </a:solidFill>
                <a:latin typeface="Instrument Sans Semi Bold" pitchFamily="34" charset="0"/>
                <a:ea typeface="Instrument Sans Semi Bold" pitchFamily="34" charset="-122"/>
                <a:cs typeface="Instrument Sans Semi Bold" pitchFamily="34" charset="-120"/>
              </a:rPr>
              <a:t>Matériel adapté</a:t>
            </a:r>
            <a:endParaRPr lang="en-US" sz="1400" dirty="0"/>
          </a:p>
        </p:txBody>
      </p:sp>
      <p:sp>
        <p:nvSpPr>
          <p:cNvPr id="9" name="Text 6"/>
          <p:cNvSpPr/>
          <p:nvPr/>
        </p:nvSpPr>
        <p:spPr>
          <a:xfrm>
            <a:off x="7016591" y="1880354"/>
            <a:ext cx="7103745" cy="466249"/>
          </a:xfrm>
          <a:prstGeom prst="rect">
            <a:avLst/>
          </a:prstGeom>
          <a:noFill/>
          <a:ln/>
        </p:spPr>
        <p:txBody>
          <a:bodyPr wrap="square" lIns="0" tIns="0" rIns="0" bIns="0" rtlCol="0" anchor="t"/>
          <a:lstStyle/>
          <a:p>
            <a:pPr marL="0" indent="0" algn="l">
              <a:lnSpc>
                <a:spcPts val="1800"/>
              </a:lnSpc>
              <a:buNone/>
            </a:pPr>
            <a:r>
              <a:rPr lang="en-US" sz="1100" dirty="0">
                <a:solidFill>
                  <a:srgbClr val="5B5F71"/>
                </a:solidFill>
                <a:latin typeface="Instrument Sans Medium" pitchFamily="34" charset="0"/>
                <a:ea typeface="Instrument Sans Medium" pitchFamily="34" charset="-122"/>
                <a:cs typeface="Instrument Sans Medium" pitchFamily="34" charset="-120"/>
              </a:rPr>
              <a:t>Fournir du matériel tactile (par exemple, lettres ou formes en relief). Utilisation de matériel adapté (crayons ergonomiques, règles avec guides).</a:t>
            </a:r>
            <a:endParaRPr lang="en-US" sz="1100" dirty="0"/>
          </a:p>
        </p:txBody>
      </p:sp>
      <p:sp>
        <p:nvSpPr>
          <p:cNvPr id="10" name="Shape 7"/>
          <p:cNvSpPr/>
          <p:nvPr/>
        </p:nvSpPr>
        <p:spPr>
          <a:xfrm>
            <a:off x="6363772" y="2958346"/>
            <a:ext cx="510064" cy="15240"/>
          </a:xfrm>
          <a:prstGeom prst="roundRect">
            <a:avLst>
              <a:gd name="adj" fmla="val 401634"/>
            </a:avLst>
          </a:prstGeom>
          <a:solidFill>
            <a:srgbClr val="C8C9CF"/>
          </a:solidFill>
          <a:ln/>
        </p:spPr>
        <p:txBody>
          <a:bodyPr/>
          <a:lstStyle/>
          <a:p>
            <a:endParaRPr lang="fr-FR"/>
          </a:p>
        </p:txBody>
      </p:sp>
      <p:sp>
        <p:nvSpPr>
          <p:cNvPr id="11" name="Shape 8"/>
          <p:cNvSpPr/>
          <p:nvPr/>
        </p:nvSpPr>
        <p:spPr>
          <a:xfrm>
            <a:off x="6051113" y="2802017"/>
            <a:ext cx="327898" cy="327898"/>
          </a:xfrm>
          <a:prstGeom prst="roundRect">
            <a:avLst>
              <a:gd name="adj" fmla="val 18667"/>
            </a:avLst>
          </a:prstGeom>
          <a:solidFill>
            <a:srgbClr val="E2E3E9"/>
          </a:solidFill>
          <a:ln w="7620">
            <a:solidFill>
              <a:srgbClr val="C8C9CF"/>
            </a:solidFill>
            <a:prstDash val="solid"/>
          </a:ln>
        </p:spPr>
        <p:txBody>
          <a:bodyPr/>
          <a:lstStyle/>
          <a:p>
            <a:endParaRPr lang="fr-FR"/>
          </a:p>
        </p:txBody>
      </p:sp>
      <p:sp>
        <p:nvSpPr>
          <p:cNvPr id="12" name="Text 9"/>
          <p:cNvSpPr/>
          <p:nvPr/>
        </p:nvSpPr>
        <p:spPr>
          <a:xfrm>
            <a:off x="6154103" y="2856667"/>
            <a:ext cx="121801" cy="218599"/>
          </a:xfrm>
          <a:prstGeom prst="rect">
            <a:avLst/>
          </a:prstGeom>
          <a:noFill/>
          <a:ln/>
        </p:spPr>
        <p:txBody>
          <a:bodyPr wrap="none" lIns="0" tIns="0" rIns="0" bIns="0" rtlCol="0" anchor="t"/>
          <a:lstStyle/>
          <a:p>
            <a:pPr marL="0" indent="0" algn="ctr">
              <a:lnSpc>
                <a:spcPts val="1700"/>
              </a:lnSpc>
              <a:buNone/>
            </a:pPr>
            <a:r>
              <a:rPr lang="en-US" sz="1700" dirty="0">
                <a:solidFill>
                  <a:srgbClr val="5B5F71"/>
                </a:solidFill>
                <a:latin typeface="Instrument Sans Semi Bold" pitchFamily="34" charset="0"/>
                <a:ea typeface="Instrument Sans Semi Bold" pitchFamily="34" charset="-122"/>
                <a:cs typeface="Instrument Sans Semi Bold" pitchFamily="34" charset="-120"/>
              </a:rPr>
              <a:t>2</a:t>
            </a:r>
            <a:endParaRPr lang="en-US" sz="1700" dirty="0"/>
          </a:p>
        </p:txBody>
      </p:sp>
      <p:sp>
        <p:nvSpPr>
          <p:cNvPr id="13" name="Text 10"/>
          <p:cNvSpPr/>
          <p:nvPr/>
        </p:nvSpPr>
        <p:spPr>
          <a:xfrm>
            <a:off x="7016591" y="2783800"/>
            <a:ext cx="1821656" cy="227648"/>
          </a:xfrm>
          <a:prstGeom prst="rect">
            <a:avLst/>
          </a:prstGeom>
          <a:noFill/>
          <a:ln/>
        </p:spPr>
        <p:txBody>
          <a:bodyPr wrap="none" lIns="0" tIns="0" rIns="0" bIns="0" rtlCol="0" anchor="t"/>
          <a:lstStyle/>
          <a:p>
            <a:pPr marL="0" indent="0" algn="l">
              <a:lnSpc>
                <a:spcPts val="1750"/>
              </a:lnSpc>
              <a:buNone/>
            </a:pPr>
            <a:r>
              <a:rPr lang="en-US" sz="1400" dirty="0">
                <a:solidFill>
                  <a:srgbClr val="5B5F71"/>
                </a:solidFill>
                <a:latin typeface="Instrument Sans Semi Bold" pitchFamily="34" charset="0"/>
                <a:ea typeface="Instrument Sans Semi Bold" pitchFamily="34" charset="-122"/>
                <a:cs typeface="Instrument Sans Semi Bold" pitchFamily="34" charset="-120"/>
              </a:rPr>
              <a:t>Alternatives à l'écrit</a:t>
            </a:r>
            <a:endParaRPr lang="en-US" sz="1400" dirty="0"/>
          </a:p>
        </p:txBody>
      </p:sp>
      <p:sp>
        <p:nvSpPr>
          <p:cNvPr id="14" name="Text 11"/>
          <p:cNvSpPr/>
          <p:nvPr/>
        </p:nvSpPr>
        <p:spPr>
          <a:xfrm>
            <a:off x="7016591" y="3098840"/>
            <a:ext cx="7103745" cy="233124"/>
          </a:xfrm>
          <a:prstGeom prst="rect">
            <a:avLst/>
          </a:prstGeom>
          <a:noFill/>
          <a:ln/>
        </p:spPr>
        <p:txBody>
          <a:bodyPr wrap="none" lIns="0" tIns="0" rIns="0" bIns="0" rtlCol="0" anchor="t"/>
          <a:lstStyle/>
          <a:p>
            <a:pPr marL="0" indent="0" algn="l">
              <a:lnSpc>
                <a:spcPts val="1800"/>
              </a:lnSpc>
              <a:buNone/>
            </a:pPr>
            <a:r>
              <a:rPr lang="en-US" sz="1100" dirty="0">
                <a:solidFill>
                  <a:srgbClr val="5B5F71"/>
                </a:solidFill>
                <a:latin typeface="Instrument Sans Medium" pitchFamily="34" charset="0"/>
                <a:ea typeface="Instrument Sans Medium" pitchFamily="34" charset="-122"/>
                <a:cs typeface="Instrument Sans Medium" pitchFamily="34" charset="-120"/>
              </a:rPr>
              <a:t>Proposer des alternatives à l'écrit (oral, dessin, manipulation).</a:t>
            </a:r>
            <a:endParaRPr lang="en-US" sz="1100" dirty="0"/>
          </a:p>
        </p:txBody>
      </p:sp>
      <p:sp>
        <p:nvSpPr>
          <p:cNvPr id="15" name="Shape 12"/>
          <p:cNvSpPr/>
          <p:nvPr/>
        </p:nvSpPr>
        <p:spPr>
          <a:xfrm>
            <a:off x="6363772" y="3943707"/>
            <a:ext cx="510064" cy="15240"/>
          </a:xfrm>
          <a:prstGeom prst="roundRect">
            <a:avLst>
              <a:gd name="adj" fmla="val 401634"/>
            </a:avLst>
          </a:prstGeom>
          <a:solidFill>
            <a:srgbClr val="C8C9CF"/>
          </a:solidFill>
          <a:ln/>
        </p:spPr>
        <p:txBody>
          <a:bodyPr/>
          <a:lstStyle/>
          <a:p>
            <a:endParaRPr lang="fr-FR"/>
          </a:p>
        </p:txBody>
      </p:sp>
      <p:sp>
        <p:nvSpPr>
          <p:cNvPr id="16" name="Shape 13"/>
          <p:cNvSpPr/>
          <p:nvPr/>
        </p:nvSpPr>
        <p:spPr>
          <a:xfrm>
            <a:off x="6051113" y="3787378"/>
            <a:ext cx="327898" cy="327898"/>
          </a:xfrm>
          <a:prstGeom prst="roundRect">
            <a:avLst>
              <a:gd name="adj" fmla="val 18667"/>
            </a:avLst>
          </a:prstGeom>
          <a:solidFill>
            <a:srgbClr val="E2E3E9"/>
          </a:solidFill>
          <a:ln w="7620">
            <a:solidFill>
              <a:srgbClr val="C8C9CF"/>
            </a:solidFill>
            <a:prstDash val="solid"/>
          </a:ln>
        </p:spPr>
        <p:txBody>
          <a:bodyPr/>
          <a:lstStyle/>
          <a:p>
            <a:endParaRPr lang="fr-FR"/>
          </a:p>
        </p:txBody>
      </p:sp>
      <p:sp>
        <p:nvSpPr>
          <p:cNvPr id="17" name="Text 14"/>
          <p:cNvSpPr/>
          <p:nvPr/>
        </p:nvSpPr>
        <p:spPr>
          <a:xfrm>
            <a:off x="6151721" y="3842028"/>
            <a:ext cx="126563" cy="218599"/>
          </a:xfrm>
          <a:prstGeom prst="rect">
            <a:avLst/>
          </a:prstGeom>
          <a:noFill/>
          <a:ln/>
        </p:spPr>
        <p:txBody>
          <a:bodyPr wrap="none" lIns="0" tIns="0" rIns="0" bIns="0" rtlCol="0" anchor="t"/>
          <a:lstStyle/>
          <a:p>
            <a:pPr marL="0" indent="0" algn="ctr">
              <a:lnSpc>
                <a:spcPts val="1700"/>
              </a:lnSpc>
              <a:buNone/>
            </a:pPr>
            <a:r>
              <a:rPr lang="en-US" sz="1700" dirty="0">
                <a:solidFill>
                  <a:srgbClr val="5B5F71"/>
                </a:solidFill>
                <a:latin typeface="Instrument Sans Semi Bold" pitchFamily="34" charset="0"/>
                <a:ea typeface="Instrument Sans Semi Bold" pitchFamily="34" charset="-122"/>
                <a:cs typeface="Instrument Sans Semi Bold" pitchFamily="34" charset="-120"/>
              </a:rPr>
              <a:t>3</a:t>
            </a:r>
            <a:endParaRPr lang="en-US" sz="1700" dirty="0"/>
          </a:p>
        </p:txBody>
      </p:sp>
      <p:sp>
        <p:nvSpPr>
          <p:cNvPr id="18" name="Text 15"/>
          <p:cNvSpPr/>
          <p:nvPr/>
        </p:nvSpPr>
        <p:spPr>
          <a:xfrm>
            <a:off x="7016591" y="3769162"/>
            <a:ext cx="1821656" cy="227648"/>
          </a:xfrm>
          <a:prstGeom prst="rect">
            <a:avLst/>
          </a:prstGeom>
          <a:noFill/>
          <a:ln/>
        </p:spPr>
        <p:txBody>
          <a:bodyPr wrap="none" lIns="0" tIns="0" rIns="0" bIns="0" rtlCol="0" anchor="t"/>
          <a:lstStyle/>
          <a:p>
            <a:pPr marL="0" indent="0" algn="l">
              <a:lnSpc>
                <a:spcPts val="1750"/>
              </a:lnSpc>
              <a:buNone/>
            </a:pPr>
            <a:r>
              <a:rPr lang="en-US" sz="1400" dirty="0">
                <a:solidFill>
                  <a:srgbClr val="5B5F71"/>
                </a:solidFill>
                <a:latin typeface="Instrument Sans Semi Bold" pitchFamily="34" charset="0"/>
                <a:ea typeface="Instrument Sans Semi Bold" pitchFamily="34" charset="-122"/>
                <a:cs typeface="Instrument Sans Semi Bold" pitchFamily="34" charset="-120"/>
              </a:rPr>
              <a:t>Activités adaptées</a:t>
            </a:r>
            <a:endParaRPr lang="en-US" sz="1400" dirty="0"/>
          </a:p>
        </p:txBody>
      </p:sp>
      <p:sp>
        <p:nvSpPr>
          <p:cNvPr id="19" name="Text 16"/>
          <p:cNvSpPr/>
          <p:nvPr/>
        </p:nvSpPr>
        <p:spPr>
          <a:xfrm>
            <a:off x="7016591" y="4084201"/>
            <a:ext cx="7103745" cy="466249"/>
          </a:xfrm>
          <a:prstGeom prst="rect">
            <a:avLst/>
          </a:prstGeom>
          <a:noFill/>
          <a:ln/>
        </p:spPr>
        <p:txBody>
          <a:bodyPr wrap="square" lIns="0" tIns="0" rIns="0" bIns="0" rtlCol="0" anchor="t"/>
          <a:lstStyle/>
          <a:p>
            <a:pPr marL="0" indent="0" algn="l">
              <a:lnSpc>
                <a:spcPts val="1800"/>
              </a:lnSpc>
              <a:buNone/>
            </a:pPr>
            <a:r>
              <a:rPr lang="en-US" sz="1100" dirty="0">
                <a:solidFill>
                  <a:srgbClr val="5B5F71"/>
                </a:solidFill>
                <a:latin typeface="Instrument Sans Medium" pitchFamily="34" charset="0"/>
                <a:ea typeface="Instrument Sans Medium" pitchFamily="34" charset="-122"/>
                <a:cs typeface="Instrument Sans Medium" pitchFamily="34" charset="-120"/>
              </a:rPr>
              <a:t>Organiser des activités plus courtes et adaptées à l'attention de l'enfant. Utilisation d'un timer pour aider à gérer le temps et les transitions.</a:t>
            </a:r>
            <a:endParaRPr lang="en-US" sz="1100" dirty="0"/>
          </a:p>
        </p:txBody>
      </p:sp>
      <p:sp>
        <p:nvSpPr>
          <p:cNvPr id="20" name="Shape 17"/>
          <p:cNvSpPr/>
          <p:nvPr/>
        </p:nvSpPr>
        <p:spPr>
          <a:xfrm>
            <a:off x="6363772" y="5162193"/>
            <a:ext cx="510064" cy="15240"/>
          </a:xfrm>
          <a:prstGeom prst="roundRect">
            <a:avLst>
              <a:gd name="adj" fmla="val 401634"/>
            </a:avLst>
          </a:prstGeom>
          <a:solidFill>
            <a:srgbClr val="C8C9CF"/>
          </a:solidFill>
          <a:ln/>
        </p:spPr>
        <p:txBody>
          <a:bodyPr/>
          <a:lstStyle/>
          <a:p>
            <a:endParaRPr lang="fr-FR"/>
          </a:p>
        </p:txBody>
      </p:sp>
      <p:sp>
        <p:nvSpPr>
          <p:cNvPr id="21" name="Shape 18"/>
          <p:cNvSpPr/>
          <p:nvPr/>
        </p:nvSpPr>
        <p:spPr>
          <a:xfrm>
            <a:off x="6051113" y="5005864"/>
            <a:ext cx="327898" cy="327898"/>
          </a:xfrm>
          <a:prstGeom prst="roundRect">
            <a:avLst>
              <a:gd name="adj" fmla="val 18667"/>
            </a:avLst>
          </a:prstGeom>
          <a:solidFill>
            <a:srgbClr val="E2E3E9"/>
          </a:solidFill>
          <a:ln w="7620">
            <a:solidFill>
              <a:srgbClr val="C8C9CF"/>
            </a:solidFill>
            <a:prstDash val="solid"/>
          </a:ln>
        </p:spPr>
        <p:txBody>
          <a:bodyPr/>
          <a:lstStyle/>
          <a:p>
            <a:endParaRPr lang="fr-FR"/>
          </a:p>
        </p:txBody>
      </p:sp>
      <p:sp>
        <p:nvSpPr>
          <p:cNvPr id="22" name="Text 19"/>
          <p:cNvSpPr/>
          <p:nvPr/>
        </p:nvSpPr>
        <p:spPr>
          <a:xfrm>
            <a:off x="6147792" y="5060513"/>
            <a:ext cx="134422" cy="218599"/>
          </a:xfrm>
          <a:prstGeom prst="rect">
            <a:avLst/>
          </a:prstGeom>
          <a:noFill/>
          <a:ln/>
        </p:spPr>
        <p:txBody>
          <a:bodyPr wrap="none" lIns="0" tIns="0" rIns="0" bIns="0" rtlCol="0" anchor="t"/>
          <a:lstStyle/>
          <a:p>
            <a:pPr marL="0" indent="0" algn="ctr">
              <a:lnSpc>
                <a:spcPts val="1700"/>
              </a:lnSpc>
              <a:buNone/>
            </a:pPr>
            <a:r>
              <a:rPr lang="en-US" sz="1700" dirty="0">
                <a:solidFill>
                  <a:srgbClr val="5B5F71"/>
                </a:solidFill>
                <a:latin typeface="Instrument Sans Semi Bold" pitchFamily="34" charset="0"/>
                <a:ea typeface="Instrument Sans Semi Bold" pitchFamily="34" charset="-122"/>
                <a:cs typeface="Instrument Sans Semi Bold" pitchFamily="34" charset="-120"/>
              </a:rPr>
              <a:t>4</a:t>
            </a:r>
            <a:endParaRPr lang="en-US" sz="1700" dirty="0"/>
          </a:p>
        </p:txBody>
      </p:sp>
      <p:sp>
        <p:nvSpPr>
          <p:cNvPr id="23" name="Text 20"/>
          <p:cNvSpPr/>
          <p:nvPr/>
        </p:nvSpPr>
        <p:spPr>
          <a:xfrm>
            <a:off x="7016591" y="4987647"/>
            <a:ext cx="2030254" cy="227648"/>
          </a:xfrm>
          <a:prstGeom prst="rect">
            <a:avLst/>
          </a:prstGeom>
          <a:noFill/>
          <a:ln/>
        </p:spPr>
        <p:txBody>
          <a:bodyPr wrap="none" lIns="0" tIns="0" rIns="0" bIns="0" rtlCol="0" anchor="t"/>
          <a:lstStyle/>
          <a:p>
            <a:pPr marL="0" indent="0" algn="l">
              <a:lnSpc>
                <a:spcPts val="1750"/>
              </a:lnSpc>
              <a:buNone/>
            </a:pPr>
            <a:r>
              <a:rPr lang="en-US" sz="1400" dirty="0">
                <a:solidFill>
                  <a:srgbClr val="5B5F71"/>
                </a:solidFill>
                <a:latin typeface="Instrument Sans Semi Bold" pitchFamily="34" charset="0"/>
                <a:ea typeface="Instrument Sans Semi Bold" pitchFamily="34" charset="-122"/>
                <a:cs typeface="Instrument Sans Semi Bold" pitchFamily="34" charset="-120"/>
              </a:rPr>
              <a:t>Approche pédagogique</a:t>
            </a:r>
            <a:endParaRPr lang="en-US" sz="1400" dirty="0"/>
          </a:p>
        </p:txBody>
      </p:sp>
      <p:sp>
        <p:nvSpPr>
          <p:cNvPr id="24" name="Text 21"/>
          <p:cNvSpPr/>
          <p:nvPr/>
        </p:nvSpPr>
        <p:spPr>
          <a:xfrm>
            <a:off x="7016591" y="5302687"/>
            <a:ext cx="7103745" cy="932498"/>
          </a:xfrm>
          <a:prstGeom prst="rect">
            <a:avLst/>
          </a:prstGeom>
          <a:noFill/>
          <a:ln/>
        </p:spPr>
        <p:txBody>
          <a:bodyPr wrap="square" lIns="0" tIns="0" rIns="0" bIns="0" rtlCol="0" anchor="t"/>
          <a:lstStyle/>
          <a:p>
            <a:pPr marL="0" indent="0" algn="l">
              <a:lnSpc>
                <a:spcPts val="1800"/>
              </a:lnSpc>
              <a:buNone/>
            </a:pPr>
            <a:r>
              <a:rPr lang="en-US" sz="1100" dirty="0">
                <a:solidFill>
                  <a:srgbClr val="5B5F71"/>
                </a:solidFill>
                <a:latin typeface="Instrument Sans Medium" pitchFamily="34" charset="0"/>
                <a:ea typeface="Instrument Sans Medium" pitchFamily="34" charset="-122"/>
                <a:cs typeface="Instrument Sans Medium" pitchFamily="34" charset="-120"/>
              </a:rPr>
              <a:t>Utilisation de stratégies de répétition et de renforcement positif. Donner des exemples concrets et des mises en situation. Adapter les méthodes d'enseignement (méthode Montessori, pédagogie active). Encourager le travail en petits groupes pour plus de soutien. Alternance entre activités pédagogiques et activités ludiques pour maintenir l'engagement de l'enfant.</a:t>
            </a:r>
            <a:endParaRPr lang="en-US" sz="1100" dirty="0"/>
          </a:p>
        </p:txBody>
      </p:sp>
      <p:pic>
        <p:nvPicPr>
          <p:cNvPr id="25" name="Image 1" descr="preencoded.png"/>
          <p:cNvPicPr>
            <a:picLocks noChangeAspect="1"/>
          </p:cNvPicPr>
          <p:nvPr/>
        </p:nvPicPr>
        <p:blipFill>
          <a:blip r:embed="rId4"/>
          <a:stretch>
            <a:fillRect/>
          </a:stretch>
        </p:blipFill>
        <p:spPr>
          <a:xfrm>
            <a:off x="13181171" y="6544866"/>
            <a:ext cx="939165" cy="9391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85562" y="695325"/>
            <a:ext cx="9394031" cy="612100"/>
          </a:xfrm>
          <a:prstGeom prst="rect">
            <a:avLst/>
          </a:prstGeom>
          <a:noFill/>
          <a:ln/>
        </p:spPr>
        <p:txBody>
          <a:bodyPr wrap="none" lIns="0" tIns="0" rIns="0" bIns="0" rtlCol="0" anchor="t"/>
          <a:lstStyle/>
          <a:p>
            <a:pPr marL="0" indent="0">
              <a:lnSpc>
                <a:spcPts val="4800"/>
              </a:lnSpc>
              <a:buNone/>
            </a:pPr>
            <a:r>
              <a:rPr lang="en-US" sz="3850" dirty="0">
                <a:solidFill>
                  <a:srgbClr val="505468"/>
                </a:solidFill>
                <a:latin typeface="Instrument Sans Semi Bold" pitchFamily="34" charset="0"/>
                <a:ea typeface="Instrument Sans Semi Bold" pitchFamily="34" charset="-122"/>
                <a:cs typeface="Instrument Sans Semi Bold" pitchFamily="34" charset="-120"/>
              </a:rPr>
              <a:t>Gestion des comportements et guidance</a:t>
            </a:r>
            <a:endParaRPr lang="en-US" sz="3850" dirty="0"/>
          </a:p>
        </p:txBody>
      </p:sp>
      <p:sp>
        <p:nvSpPr>
          <p:cNvPr id="3" name="Shape 1"/>
          <p:cNvSpPr/>
          <p:nvPr/>
        </p:nvSpPr>
        <p:spPr>
          <a:xfrm>
            <a:off x="685562" y="1699141"/>
            <a:ext cx="6531769" cy="1457325"/>
          </a:xfrm>
          <a:prstGeom prst="roundRect">
            <a:avLst>
              <a:gd name="adj" fmla="val 5646"/>
            </a:avLst>
          </a:prstGeom>
          <a:solidFill>
            <a:srgbClr val="E2E3E9"/>
          </a:solidFill>
          <a:ln w="7620">
            <a:solidFill>
              <a:srgbClr val="C8C9CF"/>
            </a:solidFill>
            <a:prstDash val="solid"/>
          </a:ln>
        </p:spPr>
        <p:txBody>
          <a:bodyPr/>
          <a:lstStyle/>
          <a:p>
            <a:endParaRPr lang="fr-FR"/>
          </a:p>
        </p:txBody>
      </p:sp>
      <p:sp>
        <p:nvSpPr>
          <p:cNvPr id="4" name="Text 2"/>
          <p:cNvSpPr/>
          <p:nvPr/>
        </p:nvSpPr>
        <p:spPr>
          <a:xfrm>
            <a:off x="889040" y="1902619"/>
            <a:ext cx="2448758" cy="306110"/>
          </a:xfrm>
          <a:prstGeom prst="rect">
            <a:avLst/>
          </a:prstGeom>
          <a:noFill/>
          <a:ln/>
        </p:spPr>
        <p:txBody>
          <a:bodyPr wrap="none" lIns="0" tIns="0" rIns="0" bIns="0" rtlCol="0" anchor="t"/>
          <a:lstStyle/>
          <a:p>
            <a:pPr marL="0" indent="0">
              <a:lnSpc>
                <a:spcPts val="2400"/>
              </a:lnSpc>
              <a:buNone/>
            </a:pPr>
            <a:r>
              <a:rPr lang="en-US" sz="1900" dirty="0">
                <a:solidFill>
                  <a:srgbClr val="5B5F71"/>
                </a:solidFill>
                <a:latin typeface="Instrument Sans Semi Bold" pitchFamily="34" charset="0"/>
                <a:ea typeface="Instrument Sans Semi Bold" pitchFamily="34" charset="-122"/>
                <a:cs typeface="Instrument Sans Semi Bold" pitchFamily="34" charset="-120"/>
              </a:rPr>
              <a:t>Zone calme</a:t>
            </a:r>
            <a:endParaRPr lang="en-US" sz="1900" dirty="0"/>
          </a:p>
        </p:txBody>
      </p:sp>
      <p:sp>
        <p:nvSpPr>
          <p:cNvPr id="5" name="Text 3"/>
          <p:cNvSpPr/>
          <p:nvPr/>
        </p:nvSpPr>
        <p:spPr>
          <a:xfrm>
            <a:off x="889040" y="2326243"/>
            <a:ext cx="6124813" cy="313373"/>
          </a:xfrm>
          <a:prstGeom prst="rect">
            <a:avLst/>
          </a:prstGeom>
          <a:noFill/>
          <a:ln/>
        </p:spPr>
        <p:txBody>
          <a:bodyPr wrap="none" lIns="0" tIns="0" rIns="0" bIns="0" rtlCol="0" anchor="t"/>
          <a:lstStyle/>
          <a:p>
            <a:pPr marL="0" indent="0">
              <a:lnSpc>
                <a:spcPts val="245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Création d'une zone calme avec un espace dédié à la détente.</a:t>
            </a:r>
            <a:endParaRPr lang="en-US" sz="1500" dirty="0"/>
          </a:p>
        </p:txBody>
      </p:sp>
      <p:sp>
        <p:nvSpPr>
          <p:cNvPr id="6" name="Shape 4"/>
          <p:cNvSpPr/>
          <p:nvPr/>
        </p:nvSpPr>
        <p:spPr>
          <a:xfrm>
            <a:off x="7413188" y="1699141"/>
            <a:ext cx="6531769" cy="1457325"/>
          </a:xfrm>
          <a:prstGeom prst="roundRect">
            <a:avLst>
              <a:gd name="adj" fmla="val 5646"/>
            </a:avLst>
          </a:prstGeom>
          <a:solidFill>
            <a:srgbClr val="E2E3E9"/>
          </a:solidFill>
          <a:ln w="7620">
            <a:solidFill>
              <a:srgbClr val="C8C9CF"/>
            </a:solidFill>
            <a:prstDash val="solid"/>
          </a:ln>
        </p:spPr>
        <p:txBody>
          <a:bodyPr/>
          <a:lstStyle/>
          <a:p>
            <a:endParaRPr lang="fr-FR"/>
          </a:p>
        </p:txBody>
      </p:sp>
      <p:sp>
        <p:nvSpPr>
          <p:cNvPr id="7" name="Text 5"/>
          <p:cNvSpPr/>
          <p:nvPr/>
        </p:nvSpPr>
        <p:spPr>
          <a:xfrm>
            <a:off x="7616666" y="1902619"/>
            <a:ext cx="2448758" cy="306110"/>
          </a:xfrm>
          <a:prstGeom prst="rect">
            <a:avLst/>
          </a:prstGeom>
          <a:noFill/>
          <a:ln/>
        </p:spPr>
        <p:txBody>
          <a:bodyPr wrap="none" lIns="0" tIns="0" rIns="0" bIns="0" rtlCol="0" anchor="t"/>
          <a:lstStyle/>
          <a:p>
            <a:pPr marL="0" indent="0">
              <a:lnSpc>
                <a:spcPts val="2400"/>
              </a:lnSpc>
              <a:buNone/>
            </a:pPr>
            <a:r>
              <a:rPr lang="en-US" sz="1900" dirty="0">
                <a:solidFill>
                  <a:srgbClr val="5B5F71"/>
                </a:solidFill>
                <a:latin typeface="Instrument Sans Semi Bold" pitchFamily="34" charset="0"/>
                <a:ea typeface="Instrument Sans Semi Bold" pitchFamily="34" charset="-122"/>
                <a:cs typeface="Instrument Sans Semi Bold" pitchFamily="34" charset="-120"/>
              </a:rPr>
              <a:t>Activités anti-stress</a:t>
            </a:r>
            <a:endParaRPr lang="en-US" sz="1900" dirty="0"/>
          </a:p>
        </p:txBody>
      </p:sp>
      <p:sp>
        <p:nvSpPr>
          <p:cNvPr id="8" name="Text 6"/>
          <p:cNvSpPr/>
          <p:nvPr/>
        </p:nvSpPr>
        <p:spPr>
          <a:xfrm>
            <a:off x="7616666" y="2326243"/>
            <a:ext cx="6124813" cy="626745"/>
          </a:xfrm>
          <a:prstGeom prst="rect">
            <a:avLst/>
          </a:prstGeom>
          <a:noFill/>
          <a:ln/>
        </p:spPr>
        <p:txBody>
          <a:bodyPr wrap="square" lIns="0" tIns="0" rIns="0" bIns="0" rtlCol="0" anchor="t"/>
          <a:lstStyle/>
          <a:p>
            <a:pPr marL="0" indent="0">
              <a:lnSpc>
                <a:spcPts val="245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Mise en place d'activités pour évacuer le stress après une crise (par exemple, jeux de ballon, relaxation).</a:t>
            </a:r>
            <a:endParaRPr lang="en-US" sz="1500" dirty="0"/>
          </a:p>
        </p:txBody>
      </p:sp>
      <p:sp>
        <p:nvSpPr>
          <p:cNvPr id="9" name="Shape 7"/>
          <p:cNvSpPr/>
          <p:nvPr/>
        </p:nvSpPr>
        <p:spPr>
          <a:xfrm>
            <a:off x="685562" y="3352324"/>
            <a:ext cx="6531769" cy="1457325"/>
          </a:xfrm>
          <a:prstGeom prst="roundRect">
            <a:avLst>
              <a:gd name="adj" fmla="val 5646"/>
            </a:avLst>
          </a:prstGeom>
          <a:solidFill>
            <a:srgbClr val="E2E3E9"/>
          </a:solidFill>
          <a:ln w="7620">
            <a:solidFill>
              <a:srgbClr val="C8C9CF"/>
            </a:solidFill>
            <a:prstDash val="solid"/>
          </a:ln>
        </p:spPr>
        <p:txBody>
          <a:bodyPr/>
          <a:lstStyle/>
          <a:p>
            <a:endParaRPr lang="fr-FR"/>
          </a:p>
        </p:txBody>
      </p:sp>
      <p:sp>
        <p:nvSpPr>
          <p:cNvPr id="10" name="Text 8"/>
          <p:cNvSpPr/>
          <p:nvPr/>
        </p:nvSpPr>
        <p:spPr>
          <a:xfrm>
            <a:off x="889040" y="3555802"/>
            <a:ext cx="2448758" cy="306110"/>
          </a:xfrm>
          <a:prstGeom prst="rect">
            <a:avLst/>
          </a:prstGeom>
          <a:noFill/>
          <a:ln/>
        </p:spPr>
        <p:txBody>
          <a:bodyPr wrap="none" lIns="0" tIns="0" rIns="0" bIns="0" rtlCol="0" anchor="t"/>
          <a:lstStyle/>
          <a:p>
            <a:pPr marL="0" indent="0">
              <a:lnSpc>
                <a:spcPts val="2400"/>
              </a:lnSpc>
              <a:buNone/>
            </a:pPr>
            <a:r>
              <a:rPr lang="en-US" sz="1900" dirty="0">
                <a:solidFill>
                  <a:srgbClr val="5B5F71"/>
                </a:solidFill>
                <a:latin typeface="Instrument Sans Semi Bold" pitchFamily="34" charset="0"/>
                <a:ea typeface="Instrument Sans Semi Bold" pitchFamily="34" charset="-122"/>
                <a:cs typeface="Instrument Sans Semi Bold" pitchFamily="34" charset="-120"/>
              </a:rPr>
              <a:t>Protocole de crise</a:t>
            </a:r>
            <a:endParaRPr lang="en-US" sz="1900" dirty="0"/>
          </a:p>
        </p:txBody>
      </p:sp>
      <p:sp>
        <p:nvSpPr>
          <p:cNvPr id="11" name="Text 9"/>
          <p:cNvSpPr/>
          <p:nvPr/>
        </p:nvSpPr>
        <p:spPr>
          <a:xfrm>
            <a:off x="889040" y="3979426"/>
            <a:ext cx="6124813" cy="626745"/>
          </a:xfrm>
          <a:prstGeom prst="rect">
            <a:avLst/>
          </a:prstGeom>
          <a:noFill/>
          <a:ln/>
        </p:spPr>
        <p:txBody>
          <a:bodyPr wrap="square" lIns="0" tIns="0" rIns="0" bIns="0" rtlCol="0" anchor="t"/>
          <a:lstStyle/>
          <a:p>
            <a:pPr marL="0" indent="0">
              <a:lnSpc>
                <a:spcPts val="245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Mise en place d'un protocole de crise pour gérer les comportements éruptifs et prévenir les escalades.</a:t>
            </a:r>
            <a:endParaRPr lang="en-US" sz="1500" dirty="0"/>
          </a:p>
        </p:txBody>
      </p:sp>
      <p:sp>
        <p:nvSpPr>
          <p:cNvPr id="12" name="Shape 10"/>
          <p:cNvSpPr/>
          <p:nvPr/>
        </p:nvSpPr>
        <p:spPr>
          <a:xfrm>
            <a:off x="7413188" y="3352324"/>
            <a:ext cx="6531769" cy="1457325"/>
          </a:xfrm>
          <a:prstGeom prst="roundRect">
            <a:avLst>
              <a:gd name="adj" fmla="val 5646"/>
            </a:avLst>
          </a:prstGeom>
          <a:solidFill>
            <a:srgbClr val="E2E3E9"/>
          </a:solidFill>
          <a:ln w="7620">
            <a:solidFill>
              <a:srgbClr val="C8C9CF"/>
            </a:solidFill>
            <a:prstDash val="solid"/>
          </a:ln>
        </p:spPr>
        <p:txBody>
          <a:bodyPr/>
          <a:lstStyle/>
          <a:p>
            <a:endParaRPr lang="fr-FR"/>
          </a:p>
        </p:txBody>
      </p:sp>
      <p:sp>
        <p:nvSpPr>
          <p:cNvPr id="13" name="Text 11"/>
          <p:cNvSpPr/>
          <p:nvPr/>
        </p:nvSpPr>
        <p:spPr>
          <a:xfrm>
            <a:off x="7616666" y="3555802"/>
            <a:ext cx="2960608" cy="306110"/>
          </a:xfrm>
          <a:prstGeom prst="rect">
            <a:avLst/>
          </a:prstGeom>
          <a:noFill/>
          <a:ln/>
        </p:spPr>
        <p:txBody>
          <a:bodyPr wrap="none" lIns="0" tIns="0" rIns="0" bIns="0" rtlCol="0" anchor="t"/>
          <a:lstStyle/>
          <a:p>
            <a:pPr marL="0" indent="0">
              <a:lnSpc>
                <a:spcPts val="2400"/>
              </a:lnSpc>
              <a:buNone/>
            </a:pPr>
            <a:r>
              <a:rPr lang="en-US" sz="1900" dirty="0">
                <a:solidFill>
                  <a:srgbClr val="5B5F71"/>
                </a:solidFill>
                <a:latin typeface="Instrument Sans Semi Bold" pitchFamily="34" charset="0"/>
                <a:ea typeface="Instrument Sans Semi Bold" pitchFamily="34" charset="-122"/>
                <a:cs typeface="Instrument Sans Semi Bold" pitchFamily="34" charset="-120"/>
              </a:rPr>
              <a:t>Guidance étape par étape</a:t>
            </a:r>
            <a:endParaRPr lang="en-US" sz="1900" dirty="0"/>
          </a:p>
        </p:txBody>
      </p:sp>
      <p:sp>
        <p:nvSpPr>
          <p:cNvPr id="14" name="Text 12"/>
          <p:cNvSpPr/>
          <p:nvPr/>
        </p:nvSpPr>
        <p:spPr>
          <a:xfrm>
            <a:off x="7616666" y="3979426"/>
            <a:ext cx="6124813" cy="626745"/>
          </a:xfrm>
          <a:prstGeom prst="rect">
            <a:avLst/>
          </a:prstGeom>
          <a:noFill/>
          <a:ln/>
        </p:spPr>
        <p:txBody>
          <a:bodyPr wrap="square" lIns="0" tIns="0" rIns="0" bIns="0" rtlCol="0" anchor="t"/>
          <a:lstStyle/>
          <a:p>
            <a:pPr marL="0" indent="0">
              <a:lnSpc>
                <a:spcPts val="245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Fournir une guidance étape par étape pour les tâches complexes. Offrir un retour immédiat pour corriger rapidement les erreurs.</a:t>
            </a:r>
            <a:endParaRPr lang="en-US" sz="1500" dirty="0"/>
          </a:p>
        </p:txBody>
      </p:sp>
      <p:sp>
        <p:nvSpPr>
          <p:cNvPr id="15" name="Shape 13"/>
          <p:cNvSpPr/>
          <p:nvPr/>
        </p:nvSpPr>
        <p:spPr>
          <a:xfrm>
            <a:off x="685562" y="5005507"/>
            <a:ext cx="6531769" cy="1143953"/>
          </a:xfrm>
          <a:prstGeom prst="roundRect">
            <a:avLst>
              <a:gd name="adj" fmla="val 7193"/>
            </a:avLst>
          </a:prstGeom>
          <a:solidFill>
            <a:srgbClr val="E2E3E9"/>
          </a:solidFill>
          <a:ln w="7620">
            <a:solidFill>
              <a:srgbClr val="C8C9CF"/>
            </a:solidFill>
            <a:prstDash val="solid"/>
          </a:ln>
        </p:spPr>
        <p:txBody>
          <a:bodyPr/>
          <a:lstStyle/>
          <a:p>
            <a:endParaRPr lang="fr-FR"/>
          </a:p>
        </p:txBody>
      </p:sp>
      <p:sp>
        <p:nvSpPr>
          <p:cNvPr id="16" name="Text 14"/>
          <p:cNvSpPr/>
          <p:nvPr/>
        </p:nvSpPr>
        <p:spPr>
          <a:xfrm>
            <a:off x="889040" y="5208984"/>
            <a:ext cx="2448758" cy="306110"/>
          </a:xfrm>
          <a:prstGeom prst="rect">
            <a:avLst/>
          </a:prstGeom>
          <a:noFill/>
          <a:ln/>
        </p:spPr>
        <p:txBody>
          <a:bodyPr wrap="none" lIns="0" tIns="0" rIns="0" bIns="0" rtlCol="0" anchor="t"/>
          <a:lstStyle/>
          <a:p>
            <a:pPr marL="0" indent="0">
              <a:lnSpc>
                <a:spcPts val="2400"/>
              </a:lnSpc>
              <a:buNone/>
            </a:pPr>
            <a:r>
              <a:rPr lang="en-US" sz="1900" dirty="0">
                <a:solidFill>
                  <a:srgbClr val="5B5F71"/>
                </a:solidFill>
                <a:latin typeface="Instrument Sans Semi Bold" pitchFamily="34" charset="0"/>
                <a:ea typeface="Instrument Sans Semi Bold" pitchFamily="34" charset="-122"/>
                <a:cs typeface="Instrument Sans Semi Bold" pitchFamily="34" charset="-120"/>
              </a:rPr>
              <a:t>Fiches de suivi</a:t>
            </a:r>
            <a:endParaRPr lang="en-US" sz="1900" dirty="0"/>
          </a:p>
        </p:txBody>
      </p:sp>
      <p:sp>
        <p:nvSpPr>
          <p:cNvPr id="17" name="Text 15"/>
          <p:cNvSpPr/>
          <p:nvPr/>
        </p:nvSpPr>
        <p:spPr>
          <a:xfrm>
            <a:off x="889040" y="5632609"/>
            <a:ext cx="6124813" cy="313373"/>
          </a:xfrm>
          <a:prstGeom prst="rect">
            <a:avLst/>
          </a:prstGeom>
          <a:noFill/>
          <a:ln/>
        </p:spPr>
        <p:txBody>
          <a:bodyPr wrap="none" lIns="0" tIns="0" rIns="0" bIns="0" rtlCol="0" anchor="t"/>
          <a:lstStyle/>
          <a:p>
            <a:pPr marL="0" indent="0">
              <a:lnSpc>
                <a:spcPts val="245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Utilisation de fiches de suivi pour guider les activités.</a:t>
            </a:r>
            <a:endParaRPr lang="en-US" sz="1500" dirty="0"/>
          </a:p>
        </p:txBody>
      </p:sp>
      <p:sp>
        <p:nvSpPr>
          <p:cNvPr id="18" name="Shape 16"/>
          <p:cNvSpPr/>
          <p:nvPr/>
        </p:nvSpPr>
        <p:spPr>
          <a:xfrm>
            <a:off x="7413188" y="5005507"/>
            <a:ext cx="6531769" cy="1143953"/>
          </a:xfrm>
          <a:prstGeom prst="roundRect">
            <a:avLst>
              <a:gd name="adj" fmla="val 7193"/>
            </a:avLst>
          </a:prstGeom>
          <a:solidFill>
            <a:srgbClr val="E2E3E9"/>
          </a:solidFill>
          <a:ln w="7620">
            <a:solidFill>
              <a:srgbClr val="C8C9CF"/>
            </a:solidFill>
            <a:prstDash val="solid"/>
          </a:ln>
        </p:spPr>
        <p:txBody>
          <a:bodyPr/>
          <a:lstStyle/>
          <a:p>
            <a:endParaRPr lang="fr-FR"/>
          </a:p>
        </p:txBody>
      </p:sp>
      <p:sp>
        <p:nvSpPr>
          <p:cNvPr id="19" name="Text 17"/>
          <p:cNvSpPr/>
          <p:nvPr/>
        </p:nvSpPr>
        <p:spPr>
          <a:xfrm>
            <a:off x="7616666" y="5208984"/>
            <a:ext cx="2448758" cy="306110"/>
          </a:xfrm>
          <a:prstGeom prst="rect">
            <a:avLst/>
          </a:prstGeom>
          <a:noFill/>
          <a:ln/>
        </p:spPr>
        <p:txBody>
          <a:bodyPr wrap="none" lIns="0" tIns="0" rIns="0" bIns="0" rtlCol="0" anchor="t"/>
          <a:lstStyle/>
          <a:p>
            <a:pPr marL="0" indent="0">
              <a:lnSpc>
                <a:spcPts val="2400"/>
              </a:lnSpc>
              <a:buNone/>
            </a:pPr>
            <a:r>
              <a:rPr lang="en-US" sz="1900" dirty="0">
                <a:solidFill>
                  <a:srgbClr val="5B5F71"/>
                </a:solidFill>
                <a:latin typeface="Instrument Sans Semi Bold" pitchFamily="34" charset="0"/>
                <a:ea typeface="Instrument Sans Semi Bold" pitchFamily="34" charset="-122"/>
                <a:cs typeface="Instrument Sans Semi Bold" pitchFamily="34" charset="-120"/>
              </a:rPr>
              <a:t>Tutorat</a:t>
            </a:r>
            <a:endParaRPr lang="en-US" sz="1900" dirty="0"/>
          </a:p>
        </p:txBody>
      </p:sp>
      <p:sp>
        <p:nvSpPr>
          <p:cNvPr id="20" name="Text 18"/>
          <p:cNvSpPr/>
          <p:nvPr/>
        </p:nvSpPr>
        <p:spPr>
          <a:xfrm>
            <a:off x="7616666" y="5632609"/>
            <a:ext cx="6124813" cy="313373"/>
          </a:xfrm>
          <a:prstGeom prst="rect">
            <a:avLst/>
          </a:prstGeom>
          <a:noFill/>
          <a:ln/>
        </p:spPr>
        <p:txBody>
          <a:bodyPr wrap="none" lIns="0" tIns="0" rIns="0" bIns="0" rtlCol="0" anchor="t"/>
          <a:lstStyle/>
          <a:p>
            <a:pPr marL="0" indent="0">
              <a:lnSpc>
                <a:spcPts val="2450"/>
              </a:lnSpc>
              <a:buNone/>
            </a:pPr>
            <a:r>
              <a:rPr lang="en-US" sz="1500" dirty="0">
                <a:solidFill>
                  <a:srgbClr val="5B5F71"/>
                </a:solidFill>
                <a:latin typeface="Instrument Sans Medium" pitchFamily="34" charset="0"/>
                <a:ea typeface="Instrument Sans Medium" pitchFamily="34" charset="-122"/>
                <a:cs typeface="Instrument Sans Medium" pitchFamily="34" charset="-120"/>
              </a:rPr>
              <a:t>Proposer un tuteur ou un pair pour guider l'enfant dans ses tâches.</a:t>
            </a:r>
            <a:endParaRPr lang="en-US" sz="1500" dirty="0"/>
          </a:p>
        </p:txBody>
      </p:sp>
      <p:pic>
        <p:nvPicPr>
          <p:cNvPr id="21" name="Image 0" descr="preencoded.png"/>
          <p:cNvPicPr>
            <a:picLocks noChangeAspect="1"/>
          </p:cNvPicPr>
          <p:nvPr/>
        </p:nvPicPr>
        <p:blipFill>
          <a:blip r:embed="rId3"/>
          <a:stretch>
            <a:fillRect/>
          </a:stretch>
        </p:blipFill>
        <p:spPr>
          <a:xfrm>
            <a:off x="12780407" y="6369844"/>
            <a:ext cx="1164431" cy="11644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30433"/>
          </a:xfrm>
          <a:prstGeom prst="rect">
            <a:avLst/>
          </a:prstGeom>
        </p:spPr>
      </p:pic>
      <p:sp>
        <p:nvSpPr>
          <p:cNvPr id="3" name="Shape 0"/>
          <p:cNvSpPr/>
          <p:nvPr/>
        </p:nvSpPr>
        <p:spPr>
          <a:xfrm>
            <a:off x="0" y="0"/>
            <a:ext cx="14630400" cy="8230433"/>
          </a:xfrm>
          <a:prstGeom prst="rect">
            <a:avLst/>
          </a:prstGeom>
          <a:solidFill>
            <a:srgbClr val="E2E3E9">
              <a:alpha val="85000"/>
            </a:srgbClr>
          </a:solidFill>
          <a:ln/>
        </p:spPr>
        <p:txBody>
          <a:bodyPr/>
          <a:lstStyle/>
          <a:p>
            <a:endParaRPr lang="fr-FR"/>
          </a:p>
        </p:txBody>
      </p:sp>
      <p:sp>
        <p:nvSpPr>
          <p:cNvPr id="4" name="Text 1"/>
          <p:cNvSpPr/>
          <p:nvPr/>
        </p:nvSpPr>
        <p:spPr>
          <a:xfrm>
            <a:off x="577096" y="453390"/>
            <a:ext cx="5199102" cy="515183"/>
          </a:xfrm>
          <a:prstGeom prst="rect">
            <a:avLst/>
          </a:prstGeom>
          <a:noFill/>
          <a:ln/>
        </p:spPr>
        <p:txBody>
          <a:bodyPr wrap="none" lIns="0" tIns="0" rIns="0" bIns="0" rtlCol="0" anchor="t"/>
          <a:lstStyle/>
          <a:p>
            <a:pPr marL="0" indent="0">
              <a:lnSpc>
                <a:spcPts val="4050"/>
              </a:lnSpc>
              <a:buNone/>
            </a:pPr>
            <a:r>
              <a:rPr lang="en-US" sz="3200" dirty="0">
                <a:solidFill>
                  <a:srgbClr val="505468"/>
                </a:solidFill>
                <a:latin typeface="Instrument Sans Semi Bold" pitchFamily="34" charset="0"/>
                <a:ea typeface="Instrument Sans Semi Bold" pitchFamily="34" charset="-122"/>
                <a:cs typeface="Instrument Sans Semi Bold" pitchFamily="34" charset="-120"/>
              </a:rPr>
              <a:t>Aménagements temporels</a:t>
            </a:r>
            <a:endParaRPr lang="en-US" sz="3200" dirty="0"/>
          </a:p>
        </p:txBody>
      </p:sp>
      <p:pic>
        <p:nvPicPr>
          <p:cNvPr id="5" name="Image 1" descr="preencoded.png"/>
          <p:cNvPicPr>
            <a:picLocks noChangeAspect="1"/>
          </p:cNvPicPr>
          <p:nvPr/>
        </p:nvPicPr>
        <p:blipFill>
          <a:blip r:embed="rId4"/>
          <a:stretch>
            <a:fillRect/>
          </a:stretch>
        </p:blipFill>
        <p:spPr>
          <a:xfrm>
            <a:off x="577096" y="1215866"/>
            <a:ext cx="824389" cy="1319093"/>
          </a:xfrm>
          <a:prstGeom prst="rect">
            <a:avLst/>
          </a:prstGeom>
        </p:spPr>
      </p:pic>
      <p:sp>
        <p:nvSpPr>
          <p:cNvPr id="6" name="Text 2"/>
          <p:cNvSpPr/>
          <p:nvPr/>
        </p:nvSpPr>
        <p:spPr>
          <a:xfrm>
            <a:off x="1648778" y="1380649"/>
            <a:ext cx="2061210" cy="257532"/>
          </a:xfrm>
          <a:prstGeom prst="rect">
            <a:avLst/>
          </a:prstGeom>
          <a:noFill/>
          <a:ln/>
        </p:spPr>
        <p:txBody>
          <a:bodyPr wrap="none" lIns="0" tIns="0" rIns="0" bIns="0" rtlCol="0" anchor="t"/>
          <a:lstStyle/>
          <a:p>
            <a:pPr marL="0" indent="0" algn="l">
              <a:lnSpc>
                <a:spcPts val="2000"/>
              </a:lnSpc>
              <a:buNone/>
            </a:pPr>
            <a:r>
              <a:rPr lang="en-US" sz="1600" dirty="0">
                <a:solidFill>
                  <a:srgbClr val="000000"/>
                </a:solidFill>
                <a:latin typeface="Instrument Sans Semi Bold" pitchFamily="34" charset="0"/>
                <a:ea typeface="Instrument Sans Semi Bold" pitchFamily="34" charset="-122"/>
                <a:cs typeface="Instrument Sans Semi Bold" pitchFamily="34" charset="-120"/>
              </a:rPr>
              <a:t>Temps allongé</a:t>
            </a:r>
            <a:endParaRPr lang="en-US" sz="1600" dirty="0"/>
          </a:p>
        </p:txBody>
      </p:sp>
      <p:sp>
        <p:nvSpPr>
          <p:cNvPr id="7" name="Text 3"/>
          <p:cNvSpPr/>
          <p:nvPr/>
        </p:nvSpPr>
        <p:spPr>
          <a:xfrm>
            <a:off x="1648778" y="1737003"/>
            <a:ext cx="12404527" cy="263843"/>
          </a:xfrm>
          <a:prstGeom prst="rect">
            <a:avLst/>
          </a:prstGeom>
          <a:noFill/>
          <a:ln/>
        </p:spPr>
        <p:txBody>
          <a:bodyPr wrap="none" lIns="0" tIns="0" rIns="0" bIns="0" rtlCol="0" anchor="t"/>
          <a:lstStyle/>
          <a:p>
            <a:pPr marL="0" indent="0" algn="l">
              <a:lnSpc>
                <a:spcPts val="2050"/>
              </a:lnSpc>
              <a:buNone/>
            </a:pPr>
            <a:r>
              <a:rPr lang="en-US" sz="1250" dirty="0">
                <a:solidFill>
                  <a:srgbClr val="000000"/>
                </a:solidFill>
                <a:latin typeface="Instrument Sans Medium" pitchFamily="34" charset="0"/>
                <a:ea typeface="Instrument Sans Medium" pitchFamily="34" charset="-122"/>
                <a:cs typeface="Instrument Sans Medium" pitchFamily="34" charset="-120"/>
              </a:rPr>
              <a:t>Allonger le temps pour compléter une tâche ou un exercice.</a:t>
            </a:r>
            <a:endParaRPr lang="en-US" sz="1250" dirty="0"/>
          </a:p>
        </p:txBody>
      </p:sp>
      <p:pic>
        <p:nvPicPr>
          <p:cNvPr id="8" name="Image 2" descr="preencoded.png"/>
          <p:cNvPicPr>
            <a:picLocks noChangeAspect="1"/>
          </p:cNvPicPr>
          <p:nvPr/>
        </p:nvPicPr>
        <p:blipFill>
          <a:blip r:embed="rId5"/>
          <a:stretch>
            <a:fillRect/>
          </a:stretch>
        </p:blipFill>
        <p:spPr>
          <a:xfrm>
            <a:off x="577096" y="2534960"/>
            <a:ext cx="824389" cy="1319093"/>
          </a:xfrm>
          <a:prstGeom prst="rect">
            <a:avLst/>
          </a:prstGeom>
        </p:spPr>
      </p:pic>
      <p:sp>
        <p:nvSpPr>
          <p:cNvPr id="9" name="Text 4"/>
          <p:cNvSpPr/>
          <p:nvPr/>
        </p:nvSpPr>
        <p:spPr>
          <a:xfrm>
            <a:off x="1648778" y="2699742"/>
            <a:ext cx="2061210" cy="257532"/>
          </a:xfrm>
          <a:prstGeom prst="rect">
            <a:avLst/>
          </a:prstGeom>
          <a:noFill/>
          <a:ln/>
        </p:spPr>
        <p:txBody>
          <a:bodyPr wrap="none" lIns="0" tIns="0" rIns="0" bIns="0" rtlCol="0" anchor="t"/>
          <a:lstStyle/>
          <a:p>
            <a:pPr marL="0" indent="0" algn="l">
              <a:lnSpc>
                <a:spcPts val="2000"/>
              </a:lnSpc>
              <a:buNone/>
            </a:pPr>
            <a:r>
              <a:rPr lang="en-US" sz="1600" dirty="0">
                <a:solidFill>
                  <a:srgbClr val="000000"/>
                </a:solidFill>
                <a:latin typeface="Instrument Sans Semi Bold" pitchFamily="34" charset="0"/>
                <a:ea typeface="Instrument Sans Semi Bold" pitchFamily="34" charset="-122"/>
                <a:cs typeface="Instrument Sans Semi Bold" pitchFamily="34" charset="-120"/>
              </a:rPr>
              <a:t>Pauses régulières</a:t>
            </a:r>
            <a:endParaRPr lang="en-US" sz="1600" dirty="0"/>
          </a:p>
        </p:txBody>
      </p:sp>
      <p:sp>
        <p:nvSpPr>
          <p:cNvPr id="10" name="Text 5"/>
          <p:cNvSpPr/>
          <p:nvPr/>
        </p:nvSpPr>
        <p:spPr>
          <a:xfrm>
            <a:off x="1648778" y="3056096"/>
            <a:ext cx="12404527" cy="263843"/>
          </a:xfrm>
          <a:prstGeom prst="rect">
            <a:avLst/>
          </a:prstGeom>
          <a:noFill/>
          <a:ln/>
        </p:spPr>
        <p:txBody>
          <a:bodyPr wrap="none" lIns="0" tIns="0" rIns="0" bIns="0" rtlCol="0" anchor="t"/>
          <a:lstStyle/>
          <a:p>
            <a:pPr marL="0" indent="0" algn="l">
              <a:lnSpc>
                <a:spcPts val="2050"/>
              </a:lnSpc>
              <a:buNone/>
            </a:pPr>
            <a:r>
              <a:rPr lang="en-US" sz="1250" dirty="0">
                <a:solidFill>
                  <a:srgbClr val="000000"/>
                </a:solidFill>
                <a:latin typeface="Instrument Sans Medium" pitchFamily="34" charset="0"/>
                <a:ea typeface="Instrument Sans Medium" pitchFamily="34" charset="-122"/>
                <a:cs typeface="Instrument Sans Medium" pitchFamily="34" charset="-120"/>
              </a:rPr>
              <a:t>Planifier des pauses régulières pour maintenir l'attention.</a:t>
            </a:r>
            <a:endParaRPr lang="en-US" sz="1250" dirty="0"/>
          </a:p>
        </p:txBody>
      </p:sp>
      <p:pic>
        <p:nvPicPr>
          <p:cNvPr id="11" name="Image 3" descr="preencoded.png"/>
          <p:cNvPicPr>
            <a:picLocks noChangeAspect="1"/>
          </p:cNvPicPr>
          <p:nvPr/>
        </p:nvPicPr>
        <p:blipFill>
          <a:blip r:embed="rId6"/>
          <a:stretch>
            <a:fillRect/>
          </a:stretch>
        </p:blipFill>
        <p:spPr>
          <a:xfrm>
            <a:off x="577096" y="3854053"/>
            <a:ext cx="824389" cy="1319093"/>
          </a:xfrm>
          <a:prstGeom prst="rect">
            <a:avLst/>
          </a:prstGeom>
        </p:spPr>
      </p:pic>
      <p:sp>
        <p:nvSpPr>
          <p:cNvPr id="12" name="Text 6"/>
          <p:cNvSpPr/>
          <p:nvPr/>
        </p:nvSpPr>
        <p:spPr>
          <a:xfrm>
            <a:off x="1648778" y="4018836"/>
            <a:ext cx="2655213" cy="257532"/>
          </a:xfrm>
          <a:prstGeom prst="rect">
            <a:avLst/>
          </a:prstGeom>
          <a:noFill/>
          <a:ln/>
        </p:spPr>
        <p:txBody>
          <a:bodyPr wrap="none" lIns="0" tIns="0" rIns="0" bIns="0" rtlCol="0" anchor="t"/>
          <a:lstStyle/>
          <a:p>
            <a:pPr marL="0" indent="0" algn="l">
              <a:lnSpc>
                <a:spcPts val="2000"/>
              </a:lnSpc>
              <a:buNone/>
            </a:pPr>
            <a:r>
              <a:rPr lang="en-US" sz="1600" dirty="0">
                <a:solidFill>
                  <a:srgbClr val="000000"/>
                </a:solidFill>
                <a:latin typeface="Instrument Sans Semi Bold" pitchFamily="34" charset="0"/>
                <a:ea typeface="Instrument Sans Semi Bold" pitchFamily="34" charset="-122"/>
                <a:cs typeface="Instrument Sans Semi Bold" pitchFamily="34" charset="-120"/>
              </a:rPr>
              <a:t>Fractionnement des tâches</a:t>
            </a:r>
            <a:endParaRPr lang="en-US" sz="1600" dirty="0"/>
          </a:p>
        </p:txBody>
      </p:sp>
      <p:sp>
        <p:nvSpPr>
          <p:cNvPr id="13" name="Text 7"/>
          <p:cNvSpPr/>
          <p:nvPr/>
        </p:nvSpPr>
        <p:spPr>
          <a:xfrm>
            <a:off x="1648778" y="4375190"/>
            <a:ext cx="12404527" cy="263843"/>
          </a:xfrm>
          <a:prstGeom prst="rect">
            <a:avLst/>
          </a:prstGeom>
          <a:noFill/>
          <a:ln/>
        </p:spPr>
        <p:txBody>
          <a:bodyPr wrap="none" lIns="0" tIns="0" rIns="0" bIns="0" rtlCol="0" anchor="t"/>
          <a:lstStyle/>
          <a:p>
            <a:pPr marL="0" indent="0" algn="l">
              <a:lnSpc>
                <a:spcPts val="2050"/>
              </a:lnSpc>
              <a:buNone/>
            </a:pPr>
            <a:r>
              <a:rPr lang="en-US" sz="1250" dirty="0">
                <a:solidFill>
                  <a:srgbClr val="000000"/>
                </a:solidFill>
                <a:latin typeface="Instrument Sans Medium" pitchFamily="34" charset="0"/>
                <a:ea typeface="Instrument Sans Medium" pitchFamily="34" charset="-122"/>
                <a:cs typeface="Instrument Sans Medium" pitchFamily="34" charset="-120"/>
              </a:rPr>
              <a:t>Fractionner les tâches longues en étapes plus courtes et accessibles.</a:t>
            </a:r>
            <a:endParaRPr lang="en-US" sz="1250" dirty="0"/>
          </a:p>
        </p:txBody>
      </p:sp>
      <p:pic>
        <p:nvPicPr>
          <p:cNvPr id="14" name="Image 4" descr="preencoded.png"/>
          <p:cNvPicPr>
            <a:picLocks noChangeAspect="1"/>
          </p:cNvPicPr>
          <p:nvPr/>
        </p:nvPicPr>
        <p:blipFill>
          <a:blip r:embed="rId7"/>
          <a:stretch>
            <a:fillRect/>
          </a:stretch>
        </p:blipFill>
        <p:spPr>
          <a:xfrm>
            <a:off x="577096" y="5173147"/>
            <a:ext cx="824389" cy="1319093"/>
          </a:xfrm>
          <a:prstGeom prst="rect">
            <a:avLst/>
          </a:prstGeom>
        </p:spPr>
      </p:pic>
      <p:sp>
        <p:nvSpPr>
          <p:cNvPr id="15" name="Text 8"/>
          <p:cNvSpPr/>
          <p:nvPr/>
        </p:nvSpPr>
        <p:spPr>
          <a:xfrm>
            <a:off x="1648778" y="5337929"/>
            <a:ext cx="2185749" cy="257532"/>
          </a:xfrm>
          <a:prstGeom prst="rect">
            <a:avLst/>
          </a:prstGeom>
          <a:noFill/>
          <a:ln/>
        </p:spPr>
        <p:txBody>
          <a:bodyPr wrap="none" lIns="0" tIns="0" rIns="0" bIns="0" rtlCol="0" anchor="t"/>
          <a:lstStyle/>
          <a:p>
            <a:pPr marL="0" indent="0" algn="l">
              <a:lnSpc>
                <a:spcPts val="2000"/>
              </a:lnSpc>
              <a:buNone/>
            </a:pPr>
            <a:r>
              <a:rPr lang="en-US" sz="1600" dirty="0">
                <a:solidFill>
                  <a:srgbClr val="000000"/>
                </a:solidFill>
                <a:latin typeface="Instrument Sans Semi Bold" pitchFamily="34" charset="0"/>
                <a:ea typeface="Instrument Sans Semi Bold" pitchFamily="34" charset="-122"/>
                <a:cs typeface="Instrument Sans Semi Bold" pitchFamily="34" charset="-120"/>
              </a:rPr>
              <a:t>Ajustement du rythme</a:t>
            </a:r>
            <a:endParaRPr lang="en-US" sz="1600" dirty="0"/>
          </a:p>
        </p:txBody>
      </p:sp>
      <p:sp>
        <p:nvSpPr>
          <p:cNvPr id="16" name="Text 9"/>
          <p:cNvSpPr/>
          <p:nvPr/>
        </p:nvSpPr>
        <p:spPr>
          <a:xfrm>
            <a:off x="1648778" y="5694283"/>
            <a:ext cx="12404527" cy="263843"/>
          </a:xfrm>
          <a:prstGeom prst="rect">
            <a:avLst/>
          </a:prstGeom>
          <a:noFill/>
          <a:ln/>
        </p:spPr>
        <p:txBody>
          <a:bodyPr wrap="none" lIns="0" tIns="0" rIns="0" bIns="0" rtlCol="0" anchor="t"/>
          <a:lstStyle/>
          <a:p>
            <a:pPr marL="0" indent="0" algn="l">
              <a:lnSpc>
                <a:spcPts val="2050"/>
              </a:lnSpc>
              <a:buNone/>
            </a:pPr>
            <a:r>
              <a:rPr lang="en-US" sz="1250" dirty="0">
                <a:solidFill>
                  <a:srgbClr val="000000"/>
                </a:solidFill>
                <a:latin typeface="Instrument Sans Medium" pitchFamily="34" charset="0"/>
                <a:ea typeface="Instrument Sans Medium" pitchFamily="34" charset="-122"/>
                <a:cs typeface="Instrument Sans Medium" pitchFamily="34" charset="-120"/>
              </a:rPr>
              <a:t>Permettre de commencer des tâches avant ou après les autres enfants pour ajuster le rythme.</a:t>
            </a:r>
            <a:endParaRPr lang="en-US" sz="1250" dirty="0"/>
          </a:p>
        </p:txBody>
      </p:sp>
      <p:pic>
        <p:nvPicPr>
          <p:cNvPr id="17" name="Image 5" descr="preencoded.png"/>
          <p:cNvPicPr>
            <a:picLocks noChangeAspect="1"/>
          </p:cNvPicPr>
          <p:nvPr/>
        </p:nvPicPr>
        <p:blipFill>
          <a:blip r:embed="rId8"/>
          <a:stretch>
            <a:fillRect/>
          </a:stretch>
        </p:blipFill>
        <p:spPr>
          <a:xfrm>
            <a:off x="12954000" y="6677739"/>
            <a:ext cx="1099304" cy="10993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03553"/>
            <a:ext cx="8154829"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Autres types d'aménagements</a:t>
            </a:r>
            <a:endParaRPr lang="en-US" sz="4450" dirty="0"/>
          </a:p>
        </p:txBody>
      </p:sp>
      <p:sp>
        <p:nvSpPr>
          <p:cNvPr id="3" name="Shape 1"/>
          <p:cNvSpPr/>
          <p:nvPr/>
        </p:nvSpPr>
        <p:spPr>
          <a:xfrm>
            <a:off x="793790" y="2221111"/>
            <a:ext cx="396835" cy="396835"/>
          </a:xfrm>
          <a:prstGeom prst="roundRect">
            <a:avLst>
              <a:gd name="adj" fmla="val 24007"/>
            </a:avLst>
          </a:prstGeom>
          <a:solidFill>
            <a:srgbClr val="E2E3E9"/>
          </a:solidFill>
          <a:ln w="7620">
            <a:solidFill>
              <a:srgbClr val="C8C9CF"/>
            </a:solidFill>
            <a:prstDash val="solid"/>
          </a:ln>
        </p:spPr>
        <p:txBody>
          <a:bodyPr/>
          <a:lstStyle/>
          <a:p>
            <a:endParaRPr lang="fr-FR"/>
          </a:p>
        </p:txBody>
      </p:sp>
      <p:sp>
        <p:nvSpPr>
          <p:cNvPr id="4" name="Text 2"/>
          <p:cNvSpPr/>
          <p:nvPr/>
        </p:nvSpPr>
        <p:spPr>
          <a:xfrm>
            <a:off x="1417439" y="2221111"/>
            <a:ext cx="3572708" cy="1062990"/>
          </a:xfrm>
          <a:prstGeom prst="rect">
            <a:avLst/>
          </a:prstGeom>
          <a:noFill/>
          <a:ln/>
        </p:spPr>
        <p:txBody>
          <a:bodyPr wrap="squar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Environnement calme (réduction du bruit ambiant)</a:t>
            </a:r>
            <a:endParaRPr lang="en-US" sz="2200" dirty="0"/>
          </a:p>
        </p:txBody>
      </p:sp>
      <p:sp>
        <p:nvSpPr>
          <p:cNvPr id="5" name="Shape 3"/>
          <p:cNvSpPr/>
          <p:nvPr/>
        </p:nvSpPr>
        <p:spPr>
          <a:xfrm>
            <a:off x="5216962" y="2221111"/>
            <a:ext cx="396835" cy="396835"/>
          </a:xfrm>
          <a:prstGeom prst="roundRect">
            <a:avLst>
              <a:gd name="adj" fmla="val 24007"/>
            </a:avLst>
          </a:prstGeom>
          <a:solidFill>
            <a:srgbClr val="E2E3E9"/>
          </a:solidFill>
          <a:ln w="7620">
            <a:solidFill>
              <a:srgbClr val="C8C9CF"/>
            </a:solidFill>
            <a:prstDash val="solid"/>
          </a:ln>
        </p:spPr>
        <p:txBody>
          <a:bodyPr/>
          <a:lstStyle/>
          <a:p>
            <a:endParaRPr lang="fr-FR"/>
          </a:p>
        </p:txBody>
      </p:sp>
      <p:sp>
        <p:nvSpPr>
          <p:cNvPr id="6" name="Text 4"/>
          <p:cNvSpPr/>
          <p:nvPr/>
        </p:nvSpPr>
        <p:spPr>
          <a:xfrm>
            <a:off x="5840611" y="2221111"/>
            <a:ext cx="3572708" cy="1417320"/>
          </a:xfrm>
          <a:prstGeom prst="rect">
            <a:avLst/>
          </a:prstGeom>
          <a:noFill/>
          <a:ln/>
        </p:spPr>
        <p:txBody>
          <a:bodyPr wrap="squar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Adaptation de l'organisation spatiale de la salle de classe (sièges préférentiels)</a:t>
            </a:r>
            <a:endParaRPr lang="en-US" sz="2200" dirty="0"/>
          </a:p>
        </p:txBody>
      </p:sp>
      <p:sp>
        <p:nvSpPr>
          <p:cNvPr id="7" name="Shape 5"/>
          <p:cNvSpPr/>
          <p:nvPr/>
        </p:nvSpPr>
        <p:spPr>
          <a:xfrm>
            <a:off x="9640133" y="2221111"/>
            <a:ext cx="396835" cy="396835"/>
          </a:xfrm>
          <a:prstGeom prst="roundRect">
            <a:avLst>
              <a:gd name="adj" fmla="val 24007"/>
            </a:avLst>
          </a:prstGeom>
          <a:solidFill>
            <a:srgbClr val="E2E3E9"/>
          </a:solidFill>
          <a:ln w="7620">
            <a:solidFill>
              <a:srgbClr val="C8C9CF"/>
            </a:solidFill>
            <a:prstDash val="solid"/>
          </a:ln>
        </p:spPr>
        <p:txBody>
          <a:bodyPr/>
          <a:lstStyle/>
          <a:p>
            <a:endParaRPr lang="fr-FR"/>
          </a:p>
        </p:txBody>
      </p:sp>
      <p:sp>
        <p:nvSpPr>
          <p:cNvPr id="8" name="Text 6"/>
          <p:cNvSpPr/>
          <p:nvPr/>
        </p:nvSpPr>
        <p:spPr>
          <a:xfrm>
            <a:off x="10263783" y="2221111"/>
            <a:ext cx="3572708" cy="1062990"/>
          </a:xfrm>
          <a:prstGeom prst="rect">
            <a:avLst/>
          </a:prstGeom>
          <a:noFill/>
          <a:ln/>
        </p:spPr>
        <p:txBody>
          <a:bodyPr wrap="squar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Utilisation de logiciels éducatifs adaptés aux besoins spécifiques</a:t>
            </a:r>
            <a:endParaRPr lang="en-US" sz="2200" dirty="0"/>
          </a:p>
        </p:txBody>
      </p:sp>
      <p:sp>
        <p:nvSpPr>
          <p:cNvPr id="9" name="Shape 7"/>
          <p:cNvSpPr/>
          <p:nvPr/>
        </p:nvSpPr>
        <p:spPr>
          <a:xfrm>
            <a:off x="793790" y="4120396"/>
            <a:ext cx="396835" cy="396835"/>
          </a:xfrm>
          <a:prstGeom prst="roundRect">
            <a:avLst>
              <a:gd name="adj" fmla="val 24007"/>
            </a:avLst>
          </a:prstGeom>
          <a:solidFill>
            <a:srgbClr val="E2E3E9"/>
          </a:solidFill>
          <a:ln w="7620">
            <a:solidFill>
              <a:srgbClr val="C8C9CF"/>
            </a:solidFill>
            <a:prstDash val="solid"/>
          </a:ln>
        </p:spPr>
        <p:txBody>
          <a:bodyPr/>
          <a:lstStyle/>
          <a:p>
            <a:endParaRPr lang="fr-FR"/>
          </a:p>
        </p:txBody>
      </p:sp>
      <p:sp>
        <p:nvSpPr>
          <p:cNvPr id="10" name="Text 8"/>
          <p:cNvSpPr/>
          <p:nvPr/>
        </p:nvSpPr>
        <p:spPr>
          <a:xfrm>
            <a:off x="1417439" y="4120396"/>
            <a:ext cx="5784413" cy="708660"/>
          </a:xfrm>
          <a:prstGeom prst="rect">
            <a:avLst/>
          </a:prstGeom>
          <a:noFill/>
          <a:ln/>
        </p:spPr>
        <p:txBody>
          <a:bodyPr wrap="squar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Mise en place d'un plan de travail individualisé</a:t>
            </a:r>
            <a:endParaRPr lang="en-US" sz="2200" dirty="0"/>
          </a:p>
        </p:txBody>
      </p:sp>
      <p:sp>
        <p:nvSpPr>
          <p:cNvPr id="11" name="Shape 9"/>
          <p:cNvSpPr/>
          <p:nvPr/>
        </p:nvSpPr>
        <p:spPr>
          <a:xfrm>
            <a:off x="7428667" y="4120396"/>
            <a:ext cx="396835" cy="396835"/>
          </a:xfrm>
          <a:prstGeom prst="roundRect">
            <a:avLst>
              <a:gd name="adj" fmla="val 24007"/>
            </a:avLst>
          </a:prstGeom>
          <a:solidFill>
            <a:srgbClr val="E2E3E9"/>
          </a:solidFill>
          <a:ln w="7620">
            <a:solidFill>
              <a:srgbClr val="C8C9CF"/>
            </a:solidFill>
            <a:prstDash val="solid"/>
          </a:ln>
        </p:spPr>
        <p:txBody>
          <a:bodyPr/>
          <a:lstStyle/>
          <a:p>
            <a:endParaRPr lang="fr-FR"/>
          </a:p>
        </p:txBody>
      </p:sp>
      <p:sp>
        <p:nvSpPr>
          <p:cNvPr id="12" name="Text 10"/>
          <p:cNvSpPr/>
          <p:nvPr/>
        </p:nvSpPr>
        <p:spPr>
          <a:xfrm>
            <a:off x="8052316" y="412039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Utilisation du BBOOK</a:t>
            </a:r>
            <a:endParaRPr lang="en-US" sz="2200" dirty="0"/>
          </a:p>
        </p:txBody>
      </p:sp>
      <p:sp>
        <p:nvSpPr>
          <p:cNvPr id="13" name="Text 11"/>
          <p:cNvSpPr/>
          <p:nvPr/>
        </p:nvSpPr>
        <p:spPr>
          <a:xfrm>
            <a:off x="793790" y="5084207"/>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Liste non exhaustive inspirée de des domaines de différenciation de P. Mérieu et des constatations (et besoins) sur le terrain. Cette liste s'étoffe et s'affine avec le temps.</a:t>
            </a:r>
            <a:endParaRPr lang="en-US" sz="1750" dirty="0"/>
          </a:p>
        </p:txBody>
      </p:sp>
      <p:pic>
        <p:nvPicPr>
          <p:cNvPr id="14" name="Image 0" descr="preencoded.png"/>
          <p:cNvPicPr>
            <a:picLocks noChangeAspect="1"/>
          </p:cNvPicPr>
          <p:nvPr/>
        </p:nvPicPr>
        <p:blipFill>
          <a:blip r:embed="rId3"/>
          <a:stretch>
            <a:fillRect/>
          </a:stretch>
        </p:blipFill>
        <p:spPr>
          <a:xfrm>
            <a:off x="12475726" y="6065163"/>
            <a:ext cx="1360884" cy="13608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498777" y="915591"/>
            <a:ext cx="5632847" cy="5632847"/>
          </a:xfrm>
          <a:prstGeom prst="rect">
            <a:avLst/>
          </a:prstGeom>
        </p:spPr>
      </p:pic>
      <p:sp>
        <p:nvSpPr>
          <p:cNvPr id="3" name="Text 0"/>
          <p:cNvSpPr/>
          <p:nvPr/>
        </p:nvSpPr>
        <p:spPr>
          <a:xfrm>
            <a:off x="5614035" y="6888599"/>
            <a:ext cx="3402330" cy="425291"/>
          </a:xfrm>
          <a:prstGeom prst="rect">
            <a:avLst/>
          </a:prstGeom>
          <a:noFill/>
          <a:ln/>
        </p:spPr>
        <p:txBody>
          <a:bodyPr wrap="none" lIns="0" tIns="0" rIns="0" bIns="0" rtlCol="0" anchor="t"/>
          <a:lstStyle/>
          <a:p>
            <a:pPr marL="0" indent="0" algn="ctr">
              <a:lnSpc>
                <a:spcPts val="3300"/>
              </a:lnSpc>
              <a:buNone/>
            </a:pPr>
            <a:r>
              <a:rPr lang="en-US" sz="2650" dirty="0">
                <a:solidFill>
                  <a:srgbClr val="505468"/>
                </a:solidFill>
                <a:latin typeface="Instrument Sans Semi Bold" pitchFamily="34" charset="0"/>
                <a:ea typeface="Instrument Sans Semi Bold" pitchFamily="34" charset="-122"/>
                <a:cs typeface="Instrument Sans Semi Bold" pitchFamily="34" charset="-120"/>
              </a:rPr>
              <a:t>www.accesco.fr</a:t>
            </a:r>
            <a:endParaRPr lang="en-US" sz="2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643</Words>
  <Application>Microsoft Office PowerPoint</Application>
  <PresentationFormat>Personnalisé</PresentationFormat>
  <Paragraphs>86</Paragraphs>
  <Slides>9</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Instrument Sans Semi Bold</vt:lpstr>
      <vt:lpstr>Instrument Sans Medium</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Samira Geneix El Azzouzi</cp:lastModifiedBy>
  <cp:revision>1</cp:revision>
  <dcterms:created xsi:type="dcterms:W3CDTF">2024-12-24T08:36:21Z</dcterms:created>
  <dcterms:modified xsi:type="dcterms:W3CDTF">2024-12-24T08:40:46Z</dcterms:modified>
</cp:coreProperties>
</file>